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260" r:id="rId3"/>
    <p:sldId id="261" r:id="rId4"/>
    <p:sldId id="264" r:id="rId5"/>
    <p:sldId id="266" r:id="rId6"/>
    <p:sldId id="267" r:id="rId7"/>
    <p:sldId id="269" r:id="rId8"/>
    <p:sldId id="271" r:id="rId9"/>
    <p:sldId id="268" r:id="rId10"/>
    <p:sldId id="272" r:id="rId11"/>
    <p:sldId id="273" r:id="rId12"/>
    <p:sldId id="276" r:id="rId13"/>
    <p:sldId id="275" r:id="rId14"/>
    <p:sldId id="274" r:id="rId15"/>
    <p:sldId id="296" r:id="rId16"/>
    <p:sldId id="277" r:id="rId17"/>
    <p:sldId id="280" r:id="rId18"/>
    <p:sldId id="278" r:id="rId19"/>
    <p:sldId id="283" r:id="rId20"/>
    <p:sldId id="284" r:id="rId21"/>
    <p:sldId id="285" r:id="rId22"/>
    <p:sldId id="289" r:id="rId23"/>
    <p:sldId id="290" r:id="rId24"/>
    <p:sldId id="293" r:id="rId25"/>
    <p:sldId id="292" r:id="rId26"/>
    <p:sldId id="291" r:id="rId27"/>
    <p:sldId id="25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64" autoAdjust="0"/>
    <p:restoredTop sz="94660"/>
  </p:normalViewPr>
  <p:slideViewPr>
    <p:cSldViewPr snapToGrid="0">
      <p:cViewPr varScale="1">
        <p:scale>
          <a:sx n="87" d="100"/>
          <a:sy n="87" d="100"/>
        </p:scale>
        <p:origin x="66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1000F3-1087-4DB8-8840-F75BD890C706}" type="datetimeFigureOut">
              <a:rPr lang="en-US" smtClean="0"/>
              <a:t>12/30/2021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8441C-3CB8-4114-AAAD-A037766C741A}" type="slidenum">
              <a:rPr lang="en-US" smtClean="0"/>
              <a:t>‹#›</a:t>
            </a:fld>
            <a:endParaRPr lang="en-US"/>
          </a:p>
        </p:txBody>
      </p:sp>
    </p:spTree>
    <p:extLst>
      <p:ext uri="{BB962C8B-B14F-4D97-AF65-F5344CB8AC3E}">
        <p14:creationId xmlns:p14="http://schemas.microsoft.com/office/powerpoint/2010/main" val="3695339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B1A4-C237-4D6C-BAE5-CF77146BAE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9EC244-4F0C-4130-85FF-C631E041FB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59BEFD-BFE9-4020-9134-1D7A900FB6F8}"/>
              </a:ext>
            </a:extLst>
          </p:cNvPr>
          <p:cNvSpPr>
            <a:spLocks noGrp="1"/>
          </p:cNvSpPr>
          <p:nvPr>
            <p:ph type="dt" sz="half" idx="10"/>
          </p:nvPr>
        </p:nvSpPr>
        <p:spPr/>
        <p:txBody>
          <a:bodyPr/>
          <a:lstStyle/>
          <a:p>
            <a:fld id="{27685A1D-3052-495B-8CD7-2D61ED2219FF}" type="datetime1">
              <a:rPr lang="en-US" smtClean="0"/>
              <a:t>12/30/2021</a:t>
            </a:fld>
            <a:endParaRPr lang="en-US"/>
          </a:p>
        </p:txBody>
      </p:sp>
      <p:sp>
        <p:nvSpPr>
          <p:cNvPr id="5" name="Footer Placeholder 4">
            <a:extLst>
              <a:ext uri="{FF2B5EF4-FFF2-40B4-BE49-F238E27FC236}">
                <a16:creationId xmlns:a16="http://schemas.microsoft.com/office/drawing/2014/main" id="{350328A1-D9F3-4C54-AC3A-7717EAAC2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4DA0D-F730-4D6D-AEF8-B14615CD99D4}"/>
              </a:ext>
            </a:extLst>
          </p:cNvPr>
          <p:cNvSpPr>
            <a:spLocks noGrp="1"/>
          </p:cNvSpPr>
          <p:nvPr>
            <p:ph type="sldNum" sz="quarter" idx="12"/>
          </p:nvPr>
        </p:nvSpPr>
        <p:spPr/>
        <p:txBody>
          <a:bodyPr/>
          <a:lstStyle/>
          <a:p>
            <a:fld id="{5BD996C4-0347-4117-BB9F-5CBDBDF7C387}" type="slidenum">
              <a:rPr lang="en-US" smtClean="0"/>
              <a:t>‹#›</a:t>
            </a:fld>
            <a:endParaRPr lang="en-US"/>
          </a:p>
        </p:txBody>
      </p:sp>
    </p:spTree>
    <p:extLst>
      <p:ext uri="{BB962C8B-B14F-4D97-AF65-F5344CB8AC3E}">
        <p14:creationId xmlns:p14="http://schemas.microsoft.com/office/powerpoint/2010/main" val="3766519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182FB-0059-478B-936C-46C95D6166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9DF4C4-EF5E-4F72-B73A-44CD248231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8BDE85-0CD4-403D-816E-2A469FE39FA2}"/>
              </a:ext>
            </a:extLst>
          </p:cNvPr>
          <p:cNvSpPr>
            <a:spLocks noGrp="1"/>
          </p:cNvSpPr>
          <p:nvPr>
            <p:ph type="dt" sz="half" idx="10"/>
          </p:nvPr>
        </p:nvSpPr>
        <p:spPr/>
        <p:txBody>
          <a:bodyPr/>
          <a:lstStyle/>
          <a:p>
            <a:fld id="{4751A817-06E4-4BB3-9131-55E8C134C71C}" type="datetime1">
              <a:rPr lang="en-US" smtClean="0"/>
              <a:t>12/30/2021</a:t>
            </a:fld>
            <a:endParaRPr lang="en-US"/>
          </a:p>
        </p:txBody>
      </p:sp>
      <p:sp>
        <p:nvSpPr>
          <p:cNvPr id="5" name="Footer Placeholder 4">
            <a:extLst>
              <a:ext uri="{FF2B5EF4-FFF2-40B4-BE49-F238E27FC236}">
                <a16:creationId xmlns:a16="http://schemas.microsoft.com/office/drawing/2014/main" id="{3146BDE7-CEFC-4E51-84F1-F0AE1255F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583EA-6941-4218-9B35-B83A09551127}"/>
              </a:ext>
            </a:extLst>
          </p:cNvPr>
          <p:cNvSpPr>
            <a:spLocks noGrp="1"/>
          </p:cNvSpPr>
          <p:nvPr>
            <p:ph type="sldNum" sz="quarter" idx="12"/>
          </p:nvPr>
        </p:nvSpPr>
        <p:spPr/>
        <p:txBody>
          <a:bodyPr/>
          <a:lstStyle/>
          <a:p>
            <a:fld id="{5BD996C4-0347-4117-BB9F-5CBDBDF7C387}" type="slidenum">
              <a:rPr lang="en-US" smtClean="0"/>
              <a:t>‹#›</a:t>
            </a:fld>
            <a:endParaRPr lang="en-US"/>
          </a:p>
        </p:txBody>
      </p:sp>
    </p:spTree>
    <p:extLst>
      <p:ext uri="{BB962C8B-B14F-4D97-AF65-F5344CB8AC3E}">
        <p14:creationId xmlns:p14="http://schemas.microsoft.com/office/powerpoint/2010/main" val="1590183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6EDE60-8F58-40B8-9B3B-511E1D53DA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75FDFB-401C-4016-8A29-1BE91B549E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8290-4715-413E-803F-B85A112D08C2}"/>
              </a:ext>
            </a:extLst>
          </p:cNvPr>
          <p:cNvSpPr>
            <a:spLocks noGrp="1"/>
          </p:cNvSpPr>
          <p:nvPr>
            <p:ph type="dt" sz="half" idx="10"/>
          </p:nvPr>
        </p:nvSpPr>
        <p:spPr/>
        <p:txBody>
          <a:bodyPr/>
          <a:lstStyle/>
          <a:p>
            <a:fld id="{CEC2E85B-8C3B-4129-8503-844195D055EA}" type="datetime1">
              <a:rPr lang="en-US" smtClean="0"/>
              <a:t>12/30/2021</a:t>
            </a:fld>
            <a:endParaRPr lang="en-US"/>
          </a:p>
        </p:txBody>
      </p:sp>
      <p:sp>
        <p:nvSpPr>
          <p:cNvPr id="5" name="Footer Placeholder 4">
            <a:extLst>
              <a:ext uri="{FF2B5EF4-FFF2-40B4-BE49-F238E27FC236}">
                <a16:creationId xmlns:a16="http://schemas.microsoft.com/office/drawing/2014/main" id="{265D4E10-C1C2-4E6B-9F4F-AA47243E58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ACEC9-898B-473F-9316-7A39244CDD56}"/>
              </a:ext>
            </a:extLst>
          </p:cNvPr>
          <p:cNvSpPr>
            <a:spLocks noGrp="1"/>
          </p:cNvSpPr>
          <p:nvPr>
            <p:ph type="sldNum" sz="quarter" idx="12"/>
          </p:nvPr>
        </p:nvSpPr>
        <p:spPr/>
        <p:txBody>
          <a:bodyPr/>
          <a:lstStyle/>
          <a:p>
            <a:fld id="{5BD996C4-0347-4117-BB9F-5CBDBDF7C387}" type="slidenum">
              <a:rPr lang="en-US" smtClean="0"/>
              <a:t>‹#›</a:t>
            </a:fld>
            <a:endParaRPr lang="en-US"/>
          </a:p>
        </p:txBody>
      </p:sp>
    </p:spTree>
    <p:extLst>
      <p:ext uri="{BB962C8B-B14F-4D97-AF65-F5344CB8AC3E}">
        <p14:creationId xmlns:p14="http://schemas.microsoft.com/office/powerpoint/2010/main" val="816254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36A52-2E2D-468F-A255-E01C691C81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ABD95C-1F2F-4C66-9601-D4292CE7F3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F6447-E195-4888-9291-020D55C8AFE5}"/>
              </a:ext>
            </a:extLst>
          </p:cNvPr>
          <p:cNvSpPr>
            <a:spLocks noGrp="1"/>
          </p:cNvSpPr>
          <p:nvPr>
            <p:ph type="dt" sz="half" idx="10"/>
          </p:nvPr>
        </p:nvSpPr>
        <p:spPr/>
        <p:txBody>
          <a:bodyPr/>
          <a:lstStyle/>
          <a:p>
            <a:fld id="{E5C5AA7B-6257-4A79-AAB7-91B665E224A1}" type="datetime1">
              <a:rPr lang="en-US" smtClean="0"/>
              <a:t>12/30/2021</a:t>
            </a:fld>
            <a:endParaRPr lang="en-US"/>
          </a:p>
        </p:txBody>
      </p:sp>
      <p:sp>
        <p:nvSpPr>
          <p:cNvPr id="5" name="Footer Placeholder 4">
            <a:extLst>
              <a:ext uri="{FF2B5EF4-FFF2-40B4-BE49-F238E27FC236}">
                <a16:creationId xmlns:a16="http://schemas.microsoft.com/office/drawing/2014/main" id="{33023447-8887-4FF5-9C75-CF29D2387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3AD74-0E7E-4F13-BEE9-EC4979ACC006}"/>
              </a:ext>
            </a:extLst>
          </p:cNvPr>
          <p:cNvSpPr>
            <a:spLocks noGrp="1"/>
          </p:cNvSpPr>
          <p:nvPr>
            <p:ph type="sldNum" sz="quarter" idx="12"/>
          </p:nvPr>
        </p:nvSpPr>
        <p:spPr/>
        <p:txBody>
          <a:bodyPr/>
          <a:lstStyle>
            <a:lvl1pPr>
              <a:defRPr sz="1400">
                <a:solidFill>
                  <a:schemeClr val="tx1"/>
                </a:solidFill>
              </a:defRPr>
            </a:lvl1pPr>
          </a:lstStyle>
          <a:p>
            <a:fld id="{5BD996C4-0347-4117-BB9F-5CBDBDF7C387}" type="slidenum">
              <a:rPr lang="en-US" smtClean="0"/>
              <a:pPr/>
              <a:t>‹#›</a:t>
            </a:fld>
            <a:endParaRPr lang="en-US"/>
          </a:p>
        </p:txBody>
      </p:sp>
    </p:spTree>
    <p:extLst>
      <p:ext uri="{BB962C8B-B14F-4D97-AF65-F5344CB8AC3E}">
        <p14:creationId xmlns:p14="http://schemas.microsoft.com/office/powerpoint/2010/main" val="350521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237C-CD67-4A9C-94DE-1DEAB12915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91B126-7266-4070-A5BD-61AB76142D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9FAFFF-2E59-4BA7-B4D3-B6FD5CEF2C78}"/>
              </a:ext>
            </a:extLst>
          </p:cNvPr>
          <p:cNvSpPr>
            <a:spLocks noGrp="1"/>
          </p:cNvSpPr>
          <p:nvPr>
            <p:ph type="dt" sz="half" idx="10"/>
          </p:nvPr>
        </p:nvSpPr>
        <p:spPr/>
        <p:txBody>
          <a:bodyPr/>
          <a:lstStyle/>
          <a:p>
            <a:fld id="{A1A06468-939B-4690-BA1C-F08F9A3F74F5}" type="datetime1">
              <a:rPr lang="en-US" smtClean="0"/>
              <a:t>12/30/2021</a:t>
            </a:fld>
            <a:endParaRPr lang="en-US"/>
          </a:p>
        </p:txBody>
      </p:sp>
      <p:sp>
        <p:nvSpPr>
          <p:cNvPr id="5" name="Footer Placeholder 4">
            <a:extLst>
              <a:ext uri="{FF2B5EF4-FFF2-40B4-BE49-F238E27FC236}">
                <a16:creationId xmlns:a16="http://schemas.microsoft.com/office/drawing/2014/main" id="{9B06312C-36AB-4CDE-9B9B-5250973D5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5AC91-E3FD-459B-B724-AA9EDDA890DC}"/>
              </a:ext>
            </a:extLst>
          </p:cNvPr>
          <p:cNvSpPr>
            <a:spLocks noGrp="1"/>
          </p:cNvSpPr>
          <p:nvPr>
            <p:ph type="sldNum" sz="quarter" idx="12"/>
          </p:nvPr>
        </p:nvSpPr>
        <p:spPr/>
        <p:txBody>
          <a:bodyPr/>
          <a:lstStyle/>
          <a:p>
            <a:fld id="{5BD996C4-0347-4117-BB9F-5CBDBDF7C387}" type="slidenum">
              <a:rPr lang="en-US" smtClean="0"/>
              <a:t>‹#›</a:t>
            </a:fld>
            <a:endParaRPr lang="en-US"/>
          </a:p>
        </p:txBody>
      </p:sp>
    </p:spTree>
    <p:extLst>
      <p:ext uri="{BB962C8B-B14F-4D97-AF65-F5344CB8AC3E}">
        <p14:creationId xmlns:p14="http://schemas.microsoft.com/office/powerpoint/2010/main" val="2252961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80427-ECC4-4898-9C45-C05D6CFCD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773BC-07D0-49B2-8519-80F6873719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553189-F902-4A3B-A396-1389BD5F6A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4278E5-0A3C-4076-858E-D9728F2897F7}"/>
              </a:ext>
            </a:extLst>
          </p:cNvPr>
          <p:cNvSpPr>
            <a:spLocks noGrp="1"/>
          </p:cNvSpPr>
          <p:nvPr>
            <p:ph type="dt" sz="half" idx="10"/>
          </p:nvPr>
        </p:nvSpPr>
        <p:spPr/>
        <p:txBody>
          <a:bodyPr/>
          <a:lstStyle/>
          <a:p>
            <a:fld id="{18888036-6908-4820-B27F-1120612B958D}" type="datetime1">
              <a:rPr lang="en-US" smtClean="0"/>
              <a:t>12/30/2021</a:t>
            </a:fld>
            <a:endParaRPr lang="en-US"/>
          </a:p>
        </p:txBody>
      </p:sp>
      <p:sp>
        <p:nvSpPr>
          <p:cNvPr id="6" name="Footer Placeholder 5">
            <a:extLst>
              <a:ext uri="{FF2B5EF4-FFF2-40B4-BE49-F238E27FC236}">
                <a16:creationId xmlns:a16="http://schemas.microsoft.com/office/drawing/2014/main" id="{34247920-613C-42C1-9B8B-EE93F8107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8668F8-9E4A-48EB-A1C1-396649C2026F}"/>
              </a:ext>
            </a:extLst>
          </p:cNvPr>
          <p:cNvSpPr>
            <a:spLocks noGrp="1"/>
          </p:cNvSpPr>
          <p:nvPr>
            <p:ph type="sldNum" sz="quarter" idx="12"/>
          </p:nvPr>
        </p:nvSpPr>
        <p:spPr/>
        <p:txBody>
          <a:bodyPr/>
          <a:lstStyle/>
          <a:p>
            <a:fld id="{5BD996C4-0347-4117-BB9F-5CBDBDF7C387}" type="slidenum">
              <a:rPr lang="en-US" smtClean="0"/>
              <a:t>‹#›</a:t>
            </a:fld>
            <a:endParaRPr lang="en-US"/>
          </a:p>
        </p:txBody>
      </p:sp>
    </p:spTree>
    <p:extLst>
      <p:ext uri="{BB962C8B-B14F-4D97-AF65-F5344CB8AC3E}">
        <p14:creationId xmlns:p14="http://schemas.microsoft.com/office/powerpoint/2010/main" val="326181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9E6E6-490B-45B7-BC3F-9E40332769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E4FE88-51AA-4351-9519-7C2A008F6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E4C9DF-06D9-43EA-9A2E-47FEAF7C50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F088D1-FC07-47D2-B90D-E594112A4D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00B1C5-93F2-45A5-8C80-13EA78531D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CC511E-1DF1-4B84-A3BA-D00E3A4459B9}"/>
              </a:ext>
            </a:extLst>
          </p:cNvPr>
          <p:cNvSpPr>
            <a:spLocks noGrp="1"/>
          </p:cNvSpPr>
          <p:nvPr>
            <p:ph type="dt" sz="half" idx="10"/>
          </p:nvPr>
        </p:nvSpPr>
        <p:spPr/>
        <p:txBody>
          <a:bodyPr/>
          <a:lstStyle/>
          <a:p>
            <a:fld id="{9E52AAA3-9BCF-41D3-BC5C-0936605406B5}" type="datetime1">
              <a:rPr lang="en-US" smtClean="0"/>
              <a:t>12/30/2021</a:t>
            </a:fld>
            <a:endParaRPr lang="en-US"/>
          </a:p>
        </p:txBody>
      </p:sp>
      <p:sp>
        <p:nvSpPr>
          <p:cNvPr id="8" name="Footer Placeholder 7">
            <a:extLst>
              <a:ext uri="{FF2B5EF4-FFF2-40B4-BE49-F238E27FC236}">
                <a16:creationId xmlns:a16="http://schemas.microsoft.com/office/drawing/2014/main" id="{5CE231AD-8EEF-400A-ADA0-513751FBDA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680544-90A1-44B1-AA1F-77CDE4DE4487}"/>
              </a:ext>
            </a:extLst>
          </p:cNvPr>
          <p:cNvSpPr>
            <a:spLocks noGrp="1"/>
          </p:cNvSpPr>
          <p:nvPr>
            <p:ph type="sldNum" sz="quarter" idx="12"/>
          </p:nvPr>
        </p:nvSpPr>
        <p:spPr/>
        <p:txBody>
          <a:bodyPr/>
          <a:lstStyle/>
          <a:p>
            <a:fld id="{5BD996C4-0347-4117-BB9F-5CBDBDF7C387}" type="slidenum">
              <a:rPr lang="en-US" smtClean="0"/>
              <a:t>‹#›</a:t>
            </a:fld>
            <a:endParaRPr lang="en-US"/>
          </a:p>
        </p:txBody>
      </p:sp>
    </p:spTree>
    <p:extLst>
      <p:ext uri="{BB962C8B-B14F-4D97-AF65-F5344CB8AC3E}">
        <p14:creationId xmlns:p14="http://schemas.microsoft.com/office/powerpoint/2010/main" val="3367637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2881E-E331-42BD-81D9-B00BB3E7EE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CAB97A-58D9-481B-B8F5-44B36F1B0649}"/>
              </a:ext>
            </a:extLst>
          </p:cNvPr>
          <p:cNvSpPr>
            <a:spLocks noGrp="1"/>
          </p:cNvSpPr>
          <p:nvPr>
            <p:ph type="dt" sz="half" idx="10"/>
          </p:nvPr>
        </p:nvSpPr>
        <p:spPr/>
        <p:txBody>
          <a:bodyPr/>
          <a:lstStyle/>
          <a:p>
            <a:fld id="{4CF1B690-6CFA-48C3-8F95-CB1985B842D3}" type="datetime1">
              <a:rPr lang="en-US" smtClean="0"/>
              <a:t>12/30/2021</a:t>
            </a:fld>
            <a:endParaRPr lang="en-US"/>
          </a:p>
        </p:txBody>
      </p:sp>
      <p:sp>
        <p:nvSpPr>
          <p:cNvPr id="4" name="Footer Placeholder 3">
            <a:extLst>
              <a:ext uri="{FF2B5EF4-FFF2-40B4-BE49-F238E27FC236}">
                <a16:creationId xmlns:a16="http://schemas.microsoft.com/office/drawing/2014/main" id="{F342FE47-8E19-45E1-9D07-BB5DF146F3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F8CC8F-511C-48C1-8197-FE10076274F5}"/>
              </a:ext>
            </a:extLst>
          </p:cNvPr>
          <p:cNvSpPr>
            <a:spLocks noGrp="1"/>
          </p:cNvSpPr>
          <p:nvPr>
            <p:ph type="sldNum" sz="quarter" idx="12"/>
          </p:nvPr>
        </p:nvSpPr>
        <p:spPr/>
        <p:txBody>
          <a:bodyPr/>
          <a:lstStyle/>
          <a:p>
            <a:fld id="{5BD996C4-0347-4117-BB9F-5CBDBDF7C387}" type="slidenum">
              <a:rPr lang="en-US" smtClean="0"/>
              <a:t>‹#›</a:t>
            </a:fld>
            <a:endParaRPr lang="en-US"/>
          </a:p>
        </p:txBody>
      </p:sp>
    </p:spTree>
    <p:extLst>
      <p:ext uri="{BB962C8B-B14F-4D97-AF65-F5344CB8AC3E}">
        <p14:creationId xmlns:p14="http://schemas.microsoft.com/office/powerpoint/2010/main" val="156892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DA024C-167E-4223-B991-721BC5DAD8F5}"/>
              </a:ext>
            </a:extLst>
          </p:cNvPr>
          <p:cNvSpPr>
            <a:spLocks noGrp="1"/>
          </p:cNvSpPr>
          <p:nvPr>
            <p:ph type="dt" sz="half" idx="10"/>
          </p:nvPr>
        </p:nvSpPr>
        <p:spPr/>
        <p:txBody>
          <a:bodyPr/>
          <a:lstStyle/>
          <a:p>
            <a:fld id="{DEC3F970-A7D0-4463-895E-BA25D2F28012}" type="datetime1">
              <a:rPr lang="en-US" smtClean="0"/>
              <a:t>12/30/2021</a:t>
            </a:fld>
            <a:endParaRPr lang="en-US"/>
          </a:p>
        </p:txBody>
      </p:sp>
      <p:sp>
        <p:nvSpPr>
          <p:cNvPr id="3" name="Footer Placeholder 2">
            <a:extLst>
              <a:ext uri="{FF2B5EF4-FFF2-40B4-BE49-F238E27FC236}">
                <a16:creationId xmlns:a16="http://schemas.microsoft.com/office/drawing/2014/main" id="{B260FC7A-26C0-4CB9-9CE1-46191FD107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FA3FD6-FC7A-4152-8D45-0808DBCB111A}"/>
              </a:ext>
            </a:extLst>
          </p:cNvPr>
          <p:cNvSpPr>
            <a:spLocks noGrp="1"/>
          </p:cNvSpPr>
          <p:nvPr>
            <p:ph type="sldNum" sz="quarter" idx="12"/>
          </p:nvPr>
        </p:nvSpPr>
        <p:spPr/>
        <p:txBody>
          <a:bodyPr/>
          <a:lstStyle/>
          <a:p>
            <a:fld id="{5BD996C4-0347-4117-BB9F-5CBDBDF7C387}" type="slidenum">
              <a:rPr lang="en-US" smtClean="0"/>
              <a:t>‹#›</a:t>
            </a:fld>
            <a:endParaRPr lang="en-US"/>
          </a:p>
        </p:txBody>
      </p:sp>
    </p:spTree>
    <p:extLst>
      <p:ext uri="{BB962C8B-B14F-4D97-AF65-F5344CB8AC3E}">
        <p14:creationId xmlns:p14="http://schemas.microsoft.com/office/powerpoint/2010/main" val="3045058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9B41-F5A7-46E8-BB45-F6F7601B5D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9CDB62-5D30-4983-8F1C-B0A155FEBD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C14B6E-C1B5-4D09-8B03-A992795D5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04A2F-BBE1-462A-A5EC-30F38A125A8B}"/>
              </a:ext>
            </a:extLst>
          </p:cNvPr>
          <p:cNvSpPr>
            <a:spLocks noGrp="1"/>
          </p:cNvSpPr>
          <p:nvPr>
            <p:ph type="dt" sz="half" idx="10"/>
          </p:nvPr>
        </p:nvSpPr>
        <p:spPr/>
        <p:txBody>
          <a:bodyPr/>
          <a:lstStyle/>
          <a:p>
            <a:fld id="{A82ABC18-324D-4978-A0A6-6370E286E0EE}" type="datetime1">
              <a:rPr lang="en-US" smtClean="0"/>
              <a:t>12/30/2021</a:t>
            </a:fld>
            <a:endParaRPr lang="en-US"/>
          </a:p>
        </p:txBody>
      </p:sp>
      <p:sp>
        <p:nvSpPr>
          <p:cNvPr id="6" name="Footer Placeholder 5">
            <a:extLst>
              <a:ext uri="{FF2B5EF4-FFF2-40B4-BE49-F238E27FC236}">
                <a16:creationId xmlns:a16="http://schemas.microsoft.com/office/drawing/2014/main" id="{E3BC3445-FC24-46CA-B41A-BA768CAB47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5F71FF-62E6-4AA3-9560-3DA282975FA1}"/>
              </a:ext>
            </a:extLst>
          </p:cNvPr>
          <p:cNvSpPr>
            <a:spLocks noGrp="1"/>
          </p:cNvSpPr>
          <p:nvPr>
            <p:ph type="sldNum" sz="quarter" idx="12"/>
          </p:nvPr>
        </p:nvSpPr>
        <p:spPr/>
        <p:txBody>
          <a:bodyPr/>
          <a:lstStyle/>
          <a:p>
            <a:fld id="{5BD996C4-0347-4117-BB9F-5CBDBDF7C387}" type="slidenum">
              <a:rPr lang="en-US" smtClean="0"/>
              <a:t>‹#›</a:t>
            </a:fld>
            <a:endParaRPr lang="en-US"/>
          </a:p>
        </p:txBody>
      </p:sp>
    </p:spTree>
    <p:extLst>
      <p:ext uri="{BB962C8B-B14F-4D97-AF65-F5344CB8AC3E}">
        <p14:creationId xmlns:p14="http://schemas.microsoft.com/office/powerpoint/2010/main" val="108781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4837D-A791-4243-BE36-C6EF0C468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4E8BCE-3D4D-488D-B79D-05296E7BCB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F0DF46-F794-468F-AC30-10B25CF2A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8D38E2-C5F4-49A5-B8DA-46774348DE95}"/>
              </a:ext>
            </a:extLst>
          </p:cNvPr>
          <p:cNvSpPr>
            <a:spLocks noGrp="1"/>
          </p:cNvSpPr>
          <p:nvPr>
            <p:ph type="dt" sz="half" idx="10"/>
          </p:nvPr>
        </p:nvSpPr>
        <p:spPr/>
        <p:txBody>
          <a:bodyPr/>
          <a:lstStyle/>
          <a:p>
            <a:fld id="{658D5C39-E68A-4CFC-BF7C-D72424431910}" type="datetime1">
              <a:rPr lang="en-US" smtClean="0"/>
              <a:t>12/30/2021</a:t>
            </a:fld>
            <a:endParaRPr lang="en-US"/>
          </a:p>
        </p:txBody>
      </p:sp>
      <p:sp>
        <p:nvSpPr>
          <p:cNvPr id="6" name="Footer Placeholder 5">
            <a:extLst>
              <a:ext uri="{FF2B5EF4-FFF2-40B4-BE49-F238E27FC236}">
                <a16:creationId xmlns:a16="http://schemas.microsoft.com/office/drawing/2014/main" id="{0C7F5B1F-7444-4B4B-9F9E-0DB5A6C0F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780A3-9999-4C7D-B34D-B5DFF7651916}"/>
              </a:ext>
            </a:extLst>
          </p:cNvPr>
          <p:cNvSpPr>
            <a:spLocks noGrp="1"/>
          </p:cNvSpPr>
          <p:nvPr>
            <p:ph type="sldNum" sz="quarter" idx="12"/>
          </p:nvPr>
        </p:nvSpPr>
        <p:spPr/>
        <p:txBody>
          <a:bodyPr/>
          <a:lstStyle/>
          <a:p>
            <a:fld id="{5BD996C4-0347-4117-BB9F-5CBDBDF7C387}" type="slidenum">
              <a:rPr lang="en-US" smtClean="0"/>
              <a:t>‹#›</a:t>
            </a:fld>
            <a:endParaRPr lang="en-US"/>
          </a:p>
        </p:txBody>
      </p:sp>
    </p:spTree>
    <p:extLst>
      <p:ext uri="{BB962C8B-B14F-4D97-AF65-F5344CB8AC3E}">
        <p14:creationId xmlns:p14="http://schemas.microsoft.com/office/powerpoint/2010/main" val="756916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BD9991-986B-48F3-935D-1E00A2DC3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AD0E64-72DF-4FA2-A693-9A2ACD686D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09A881-230E-4EAA-A529-DA59B9CE95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A1DAD-C77A-4093-ACC7-9D8338EC19B6}" type="datetime1">
              <a:rPr lang="en-US" smtClean="0"/>
              <a:t>12/30/2021</a:t>
            </a:fld>
            <a:endParaRPr lang="en-US"/>
          </a:p>
        </p:txBody>
      </p:sp>
      <p:sp>
        <p:nvSpPr>
          <p:cNvPr id="5" name="Footer Placeholder 4">
            <a:extLst>
              <a:ext uri="{FF2B5EF4-FFF2-40B4-BE49-F238E27FC236}">
                <a16:creationId xmlns:a16="http://schemas.microsoft.com/office/drawing/2014/main" id="{7E088902-114A-4621-87AF-A8C9504083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3A3FAC-9AE3-4881-971B-B6DEE0EC0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5BD996C4-0347-4117-BB9F-5CBDBDF7C387}" type="slidenum">
              <a:rPr lang="en-US" smtClean="0"/>
              <a:pPr/>
              <a:t>‹#›</a:t>
            </a:fld>
            <a:endParaRPr lang="en-US"/>
          </a:p>
        </p:txBody>
      </p:sp>
    </p:spTree>
    <p:extLst>
      <p:ext uri="{BB962C8B-B14F-4D97-AF65-F5344CB8AC3E}">
        <p14:creationId xmlns:p14="http://schemas.microsoft.com/office/powerpoint/2010/main" val="425238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38/s41598-020-76550-z" TargetMode="External"/><Relationship Id="rId7" Type="http://schemas.openxmlformats.org/officeDocument/2006/relationships/hyperlink" Target="https://www.kaggle.com/tawsifurrahman/covid19-radiography-database" TargetMode="External"/><Relationship Id="rId2" Type="http://schemas.openxmlformats.org/officeDocument/2006/relationships/hyperlink" Target="https://proceedings.mlr.press/v139/touvron21a.html" TargetMode="External"/><Relationship Id="rId1" Type="http://schemas.openxmlformats.org/officeDocument/2006/relationships/slideLayout" Target="../slideLayouts/slideLayout1.xml"/><Relationship Id="rId6" Type="http://schemas.openxmlformats.org/officeDocument/2006/relationships/hyperlink" Target="https://github.com/agchung/Actualmed-COVID-chestxray-dataset" TargetMode="External"/><Relationship Id="rId5" Type="http://schemas.openxmlformats.org/officeDocument/2006/relationships/hyperlink" Target="https://github.com/agchung/Figure1-COVID-chestxray-dataset" TargetMode="External"/><Relationship Id="rId4" Type="http://schemas.openxmlformats.org/officeDocument/2006/relationships/hyperlink" Target="http://arxiv.org/abs/2003.1159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theaisummer.com/vision-transform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65F696-E769-4CE7-AC71-F6B6FBBF3D00}"/>
              </a:ext>
            </a:extLst>
          </p:cNvPr>
          <p:cNvSpPr txBox="1"/>
          <p:nvPr/>
        </p:nvSpPr>
        <p:spPr>
          <a:xfrm>
            <a:off x="638833" y="2332010"/>
            <a:ext cx="10914334" cy="1569660"/>
          </a:xfrm>
          <a:prstGeom prst="rect">
            <a:avLst/>
          </a:prstGeom>
          <a:noFill/>
        </p:spPr>
        <p:txBody>
          <a:bodyPr wrap="none" rtlCol="0">
            <a:spAutoFit/>
          </a:bodyPr>
          <a:lstStyle/>
          <a:p>
            <a:pPr algn="ctr">
              <a:spcAft>
                <a:spcPts val="600"/>
              </a:spcAft>
            </a:pPr>
            <a:r>
              <a:rPr lang="en-US" sz="3200" dirty="0">
                <a:latin typeface="Times New Roman" panose="02020603050405020304" pitchFamily="18" charset="0"/>
                <a:cs typeface="Times New Roman" panose="02020603050405020304" pitchFamily="18" charset="0"/>
              </a:rPr>
              <a:t>Application of Artificial Neural Networks in </a:t>
            </a:r>
            <a:r>
              <a:rPr lang="en-US" sz="3200" dirty="0">
                <a:solidFill>
                  <a:srgbClr val="FF0000"/>
                </a:solidFill>
                <a:latin typeface="Times New Roman" panose="02020603050405020304" pitchFamily="18" charset="0"/>
                <a:cs typeface="Times New Roman" panose="02020603050405020304" pitchFamily="18" charset="0"/>
              </a:rPr>
              <a:t>COVID-19</a:t>
            </a:r>
            <a:r>
              <a:rPr lang="en-US" sz="3200" dirty="0">
                <a:latin typeface="Times New Roman" panose="02020603050405020304" pitchFamily="18" charset="0"/>
                <a:cs typeface="Times New Roman" panose="02020603050405020304" pitchFamily="18" charset="0"/>
              </a:rPr>
              <a:t> and</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t>
            </a:r>
            <a:r>
              <a:rPr lang="en-US" sz="3200" dirty="0">
                <a:solidFill>
                  <a:srgbClr val="FF0000"/>
                </a:solidFill>
                <a:latin typeface="Times New Roman" panose="02020603050405020304" pitchFamily="18" charset="0"/>
                <a:cs typeface="Times New Roman" panose="02020603050405020304" pitchFamily="18" charset="0"/>
              </a:rPr>
              <a:t>pneumonia</a:t>
            </a:r>
            <a:r>
              <a:rPr lang="en-US" sz="3200" dirty="0">
                <a:latin typeface="Times New Roman" panose="02020603050405020304" pitchFamily="18" charset="0"/>
                <a:cs typeface="Times New Roman" panose="02020603050405020304" pitchFamily="18" charset="0"/>
              </a:rPr>
              <a:t> cases diagnosis via CXR images:</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 comprehensive analysis of Conv. Net. </a:t>
            </a:r>
            <a:r>
              <a:rPr lang="en-US" sz="3200">
                <a:latin typeface="Times New Roman" panose="02020603050405020304" pitchFamily="18" charset="0"/>
                <a:cs typeface="Times New Roman" panose="02020603050405020304" pitchFamily="18" charset="0"/>
              </a:rPr>
              <a:t>and Vision Transformers</a:t>
            </a:r>
            <a:endParaRPr lang="en-US" sz="3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F7D750C-E33F-4B64-B000-93A53D2FFE73}"/>
              </a:ext>
            </a:extLst>
          </p:cNvPr>
          <p:cNvSpPr txBox="1"/>
          <p:nvPr/>
        </p:nvSpPr>
        <p:spPr>
          <a:xfrm>
            <a:off x="3499971" y="4422532"/>
            <a:ext cx="5192062" cy="984885"/>
          </a:xfrm>
          <a:prstGeom prst="rect">
            <a:avLst/>
          </a:prstGeom>
          <a:noFill/>
        </p:spPr>
        <p:txBody>
          <a:bodyPr wrap="none" rtlCol="0">
            <a:spAutoFit/>
          </a:bodyPr>
          <a:lstStyle/>
          <a:p>
            <a:pPr algn="just">
              <a:spcAft>
                <a:spcPts val="1200"/>
              </a:spcAft>
            </a:pPr>
            <a:r>
              <a:rPr lang="en-US" sz="2400"/>
              <a:t>Lecturer:    Dr. Tien-Dung Mai</a:t>
            </a:r>
          </a:p>
          <a:p>
            <a:pPr algn="just">
              <a:spcAft>
                <a:spcPts val="1200"/>
              </a:spcAft>
            </a:pPr>
            <a:r>
              <a:rPr lang="en-US" sz="2400"/>
              <a:t>Executor:   Viet-Hoang Tran (18520785)</a:t>
            </a:r>
          </a:p>
        </p:txBody>
      </p:sp>
    </p:spTree>
    <p:extLst>
      <p:ext uri="{BB962C8B-B14F-4D97-AF65-F5344CB8AC3E}">
        <p14:creationId xmlns:p14="http://schemas.microsoft.com/office/powerpoint/2010/main" val="3322072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10</a:t>
            </a:fld>
            <a:endParaRPr lang="en-US"/>
          </a:p>
        </p:txBody>
      </p:sp>
      <p:sp>
        <p:nvSpPr>
          <p:cNvPr id="4" name="TextBox 3">
            <a:extLst>
              <a:ext uri="{FF2B5EF4-FFF2-40B4-BE49-F238E27FC236}">
                <a16:creationId xmlns:a16="http://schemas.microsoft.com/office/drawing/2014/main" id="{947E0979-C096-4374-8A0B-318C43EA8FB5}"/>
              </a:ext>
            </a:extLst>
          </p:cNvPr>
          <p:cNvSpPr txBox="1"/>
          <p:nvPr/>
        </p:nvSpPr>
        <p:spPr>
          <a:xfrm>
            <a:off x="2956264" y="291432"/>
            <a:ext cx="6261651" cy="584775"/>
          </a:xfrm>
          <a:prstGeom prst="rect">
            <a:avLst/>
          </a:prstGeom>
          <a:noFill/>
        </p:spPr>
        <p:txBody>
          <a:bodyPr wrap="none" rtlCol="0">
            <a:spAutoFit/>
          </a:bodyPr>
          <a:lstStyle/>
          <a:p>
            <a:pPr algn="ctr"/>
            <a:r>
              <a:rPr lang="en-US" sz="3200"/>
              <a:t>Data augmentation and Optimization</a:t>
            </a:r>
            <a:endParaRPr lang="en-US" sz="32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ACC4081-9BC6-4CB2-AC65-CEB057A5F395}"/>
              </a:ext>
            </a:extLst>
          </p:cNvPr>
          <p:cNvSpPr txBox="1"/>
          <p:nvPr/>
        </p:nvSpPr>
        <p:spPr>
          <a:xfrm>
            <a:off x="371436" y="1108509"/>
            <a:ext cx="7075650" cy="707886"/>
          </a:xfrm>
          <a:prstGeom prst="rect">
            <a:avLst/>
          </a:prstGeom>
          <a:noFill/>
        </p:spPr>
        <p:txBody>
          <a:bodyPr wrap="square">
            <a:spAutoFit/>
          </a:bodyPr>
          <a:lstStyle/>
          <a:p>
            <a:pPr marL="285750" indent="-285750" algn="just">
              <a:buFont typeface="Arial" panose="020B0604020202020204" pitchFamily="34" charset="0"/>
              <a:buChar char="•"/>
            </a:pPr>
            <a:r>
              <a:rPr lang="en-US" sz="2000"/>
              <a:t>The ViT’s authors</a:t>
            </a:r>
            <a:r>
              <a:rPr lang="en-US" sz="2000" baseline="30000"/>
              <a:t>(*)</a:t>
            </a:r>
            <a:r>
              <a:rPr lang="en-US" sz="2000"/>
              <a:t> confirm that the lack of convolution-like inductive biases is a challenge for training ViT model.</a:t>
            </a:r>
          </a:p>
        </p:txBody>
      </p:sp>
      <p:sp>
        <p:nvSpPr>
          <p:cNvPr id="7" name="TextBox 6">
            <a:extLst>
              <a:ext uri="{FF2B5EF4-FFF2-40B4-BE49-F238E27FC236}">
                <a16:creationId xmlns:a16="http://schemas.microsoft.com/office/drawing/2014/main" id="{15E76D41-7D79-4BA8-82C8-4932F375C84C}"/>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a:t>
            </a:r>
            <a:r>
              <a:rPr lang="en-US" sz="1600"/>
              <a:t>Dosovitskiy et al. (2020)	(**) Touvon et al. (2021)	(***) Chen et al. (2021)</a:t>
            </a:r>
            <a:endParaRPr lang="en-US" sz="1600">
              <a:latin typeface="Times New Roman" panose="02020603050405020304" pitchFamily="18" charset="0"/>
              <a:cs typeface="Times New Roman" panose="02020603050405020304" pitchFamily="18" charset="0"/>
            </a:endParaRPr>
          </a:p>
        </p:txBody>
      </p:sp>
      <p:sp>
        <p:nvSpPr>
          <p:cNvPr id="9" name="Left Brace 8">
            <a:extLst>
              <a:ext uri="{FF2B5EF4-FFF2-40B4-BE49-F238E27FC236}">
                <a16:creationId xmlns:a16="http://schemas.microsoft.com/office/drawing/2014/main" id="{638E06F6-CC78-4782-B309-2DFA3E2E5B68}"/>
              </a:ext>
            </a:extLst>
          </p:cNvPr>
          <p:cNvSpPr/>
          <p:nvPr/>
        </p:nvSpPr>
        <p:spPr>
          <a:xfrm>
            <a:off x="7851531" y="1108509"/>
            <a:ext cx="345021" cy="833828"/>
          </a:xfrm>
          <a:prstGeom prst="leftBrace">
            <a:avLst>
              <a:gd name="adj1" fmla="val 825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2EC3383-69C9-4362-8C4F-CBB74C1163AD}"/>
              </a:ext>
            </a:extLst>
          </p:cNvPr>
          <p:cNvSpPr txBox="1"/>
          <p:nvPr/>
        </p:nvSpPr>
        <p:spPr>
          <a:xfrm>
            <a:off x="8196551" y="993880"/>
            <a:ext cx="3606189" cy="109260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a:t>No translational equivariant</a:t>
            </a:r>
          </a:p>
          <a:p>
            <a:pPr marL="285750" indent="-285750">
              <a:spcAft>
                <a:spcPts val="600"/>
              </a:spcAft>
              <a:buFont typeface="Arial" panose="020B0604020202020204" pitchFamily="34" charset="0"/>
              <a:buChar char="•"/>
            </a:pPr>
            <a:r>
              <a:rPr lang="en-US" sz="2000"/>
              <a:t>Have no locality behavior if trained with insufficient data.</a:t>
            </a:r>
          </a:p>
        </p:txBody>
      </p:sp>
      <p:sp>
        <p:nvSpPr>
          <p:cNvPr id="12" name="TextBox 11">
            <a:extLst>
              <a:ext uri="{FF2B5EF4-FFF2-40B4-BE49-F238E27FC236}">
                <a16:creationId xmlns:a16="http://schemas.microsoft.com/office/drawing/2014/main" id="{F560E24F-4E7C-4DFC-97B0-8C94F40A8D50}"/>
              </a:ext>
            </a:extLst>
          </p:cNvPr>
          <p:cNvSpPr txBox="1"/>
          <p:nvPr/>
        </p:nvSpPr>
        <p:spPr>
          <a:xfrm>
            <a:off x="371435" y="2125696"/>
            <a:ext cx="8705562" cy="1092607"/>
          </a:xfrm>
          <a:prstGeom prst="rect">
            <a:avLst/>
          </a:prstGeom>
          <a:noFill/>
        </p:spPr>
        <p:txBody>
          <a:bodyPr wrap="square">
            <a:spAutoFit/>
          </a:bodyPr>
          <a:lstStyle/>
          <a:p>
            <a:pPr marL="285750" indent="-285750" algn="just">
              <a:spcAft>
                <a:spcPts val="600"/>
              </a:spcAft>
              <a:buFont typeface="Arial" panose="020B0604020202020204" pitchFamily="34" charset="0"/>
              <a:buChar char="•"/>
            </a:pPr>
            <a:r>
              <a:rPr lang="en-US" sz="2000"/>
              <a:t>Recent work </a:t>
            </a:r>
            <a:r>
              <a:rPr lang="en-US" sz="2000" baseline="30000"/>
              <a:t>(**)</a:t>
            </a:r>
            <a:r>
              <a:rPr lang="en-US" sz="2000"/>
              <a:t> shows that ViT models are sensitive to the choice of optimizer. </a:t>
            </a:r>
          </a:p>
          <a:p>
            <a:pPr algn="just">
              <a:spcAft>
                <a:spcPts val="600"/>
              </a:spcAft>
            </a:pPr>
            <a:r>
              <a:rPr lang="en-US" sz="2000"/>
              <a:t>Specifically, it requires the sophisticated tuning of hyperparameters; strong data augmentations and large-scale pre-trained dataset to avoid over-fitting.</a:t>
            </a:r>
          </a:p>
        </p:txBody>
      </p:sp>
      <p:pic>
        <p:nvPicPr>
          <p:cNvPr id="13" name="Picture 12">
            <a:extLst>
              <a:ext uri="{FF2B5EF4-FFF2-40B4-BE49-F238E27FC236}">
                <a16:creationId xmlns:a16="http://schemas.microsoft.com/office/drawing/2014/main" id="{743A11D0-F28C-4A28-A462-3D526386693D}"/>
              </a:ext>
            </a:extLst>
          </p:cNvPr>
          <p:cNvPicPr>
            <a:picLocks noChangeAspect="1"/>
          </p:cNvPicPr>
          <p:nvPr/>
        </p:nvPicPr>
        <p:blipFill>
          <a:blip r:embed="rId2"/>
          <a:stretch>
            <a:fillRect/>
          </a:stretch>
        </p:blipFill>
        <p:spPr>
          <a:xfrm>
            <a:off x="2459079" y="2148905"/>
            <a:ext cx="7256018" cy="3079235"/>
          </a:xfrm>
          <a:prstGeom prst="rect">
            <a:avLst/>
          </a:prstGeom>
        </p:spPr>
      </p:pic>
      <p:sp>
        <p:nvSpPr>
          <p:cNvPr id="14" name="TextBox 13">
            <a:extLst>
              <a:ext uri="{FF2B5EF4-FFF2-40B4-BE49-F238E27FC236}">
                <a16:creationId xmlns:a16="http://schemas.microsoft.com/office/drawing/2014/main" id="{A2A71523-A98C-4F1C-8A97-D1A816C3FE97}"/>
              </a:ext>
            </a:extLst>
          </p:cNvPr>
          <p:cNvSpPr txBox="1"/>
          <p:nvPr/>
        </p:nvSpPr>
        <p:spPr>
          <a:xfrm>
            <a:off x="2134793" y="5519998"/>
            <a:ext cx="7922414" cy="646331"/>
          </a:xfrm>
          <a:prstGeom prst="rect">
            <a:avLst/>
          </a:prstGeom>
          <a:noFill/>
        </p:spPr>
        <p:txBody>
          <a:bodyPr wrap="square" rtlCol="0">
            <a:spAutoFit/>
          </a:bodyPr>
          <a:lstStyle/>
          <a:p>
            <a:pPr algn="ctr"/>
            <a:r>
              <a:rPr lang="en-US"/>
              <a:t>Cross-entropy loss landscape of super deep ResNet-152 </a:t>
            </a:r>
            <a:r>
              <a:rPr lang="en-US" b="1"/>
              <a:t>(left</a:t>
            </a:r>
            <a:r>
              <a:rPr lang="en-US"/>
              <a:t>) and ViT-B/16 </a:t>
            </a:r>
            <a:r>
              <a:rPr lang="en-US" b="1"/>
              <a:t>(right)</a:t>
            </a:r>
          </a:p>
          <a:p>
            <a:pPr algn="ctr"/>
            <a:r>
              <a:rPr lang="en-US"/>
              <a:t>training on 10% ImageNet dataset </a:t>
            </a:r>
          </a:p>
        </p:txBody>
      </p:sp>
      <p:sp>
        <p:nvSpPr>
          <p:cNvPr id="17" name="TextBox 16">
            <a:extLst>
              <a:ext uri="{FF2B5EF4-FFF2-40B4-BE49-F238E27FC236}">
                <a16:creationId xmlns:a16="http://schemas.microsoft.com/office/drawing/2014/main" id="{8D775A8A-A503-466B-9602-92283D9E7DA9}"/>
              </a:ext>
            </a:extLst>
          </p:cNvPr>
          <p:cNvSpPr txBox="1"/>
          <p:nvPr/>
        </p:nvSpPr>
        <p:spPr>
          <a:xfrm>
            <a:off x="10767029" y="2275756"/>
            <a:ext cx="708163" cy="369332"/>
          </a:xfrm>
          <a:prstGeom prst="rect">
            <a:avLst/>
          </a:prstGeom>
          <a:noFill/>
        </p:spPr>
        <p:txBody>
          <a:bodyPr wrap="square">
            <a:spAutoFit/>
          </a:bodyPr>
          <a:lstStyle/>
          <a:p>
            <a:r>
              <a:rPr lang="en-US" sz="1800"/>
              <a:t>(***)</a:t>
            </a:r>
            <a:endParaRPr lang="en-US"/>
          </a:p>
        </p:txBody>
      </p:sp>
      <p:pic>
        <p:nvPicPr>
          <p:cNvPr id="34" name="Picture 33">
            <a:extLst>
              <a:ext uri="{FF2B5EF4-FFF2-40B4-BE49-F238E27FC236}">
                <a16:creationId xmlns:a16="http://schemas.microsoft.com/office/drawing/2014/main" id="{3697E57F-4AE3-4DD8-81DF-E0D4D1523ECF}"/>
              </a:ext>
            </a:extLst>
          </p:cNvPr>
          <p:cNvPicPr>
            <a:picLocks noChangeAspect="1"/>
          </p:cNvPicPr>
          <p:nvPr/>
        </p:nvPicPr>
        <p:blipFill>
          <a:blip r:embed="rId3"/>
          <a:stretch>
            <a:fillRect/>
          </a:stretch>
        </p:blipFill>
        <p:spPr>
          <a:xfrm>
            <a:off x="4381312" y="2647348"/>
            <a:ext cx="6739798" cy="2579861"/>
          </a:xfrm>
          <a:prstGeom prst="rect">
            <a:avLst/>
          </a:prstGeom>
        </p:spPr>
      </p:pic>
      <p:pic>
        <p:nvPicPr>
          <p:cNvPr id="36" name="Picture 35">
            <a:extLst>
              <a:ext uri="{FF2B5EF4-FFF2-40B4-BE49-F238E27FC236}">
                <a16:creationId xmlns:a16="http://schemas.microsoft.com/office/drawing/2014/main" id="{9E02D338-2791-49E7-8F91-CB10B5A687AC}"/>
              </a:ext>
            </a:extLst>
          </p:cNvPr>
          <p:cNvPicPr>
            <a:picLocks noChangeAspect="1"/>
          </p:cNvPicPr>
          <p:nvPr/>
        </p:nvPicPr>
        <p:blipFill rotWithShape="1">
          <a:blip r:embed="rId2"/>
          <a:srcRect l="49788" t="-226" r="513" b="226"/>
          <a:stretch/>
        </p:blipFill>
        <p:spPr>
          <a:xfrm>
            <a:off x="1053065" y="2433442"/>
            <a:ext cx="3164024" cy="2701681"/>
          </a:xfrm>
          <a:prstGeom prst="rect">
            <a:avLst/>
          </a:prstGeom>
        </p:spPr>
      </p:pic>
      <p:sp>
        <p:nvSpPr>
          <p:cNvPr id="15" name="TextBox 14">
            <a:extLst>
              <a:ext uri="{FF2B5EF4-FFF2-40B4-BE49-F238E27FC236}">
                <a16:creationId xmlns:a16="http://schemas.microsoft.com/office/drawing/2014/main" id="{0C3D5290-6081-4ECB-B5C4-CFDB4FA15E2F}"/>
              </a:ext>
            </a:extLst>
          </p:cNvPr>
          <p:cNvSpPr txBox="1"/>
          <p:nvPr/>
        </p:nvSpPr>
        <p:spPr>
          <a:xfrm>
            <a:off x="2209646" y="5532972"/>
            <a:ext cx="7922414" cy="923330"/>
          </a:xfrm>
          <a:prstGeom prst="rect">
            <a:avLst/>
          </a:prstGeom>
          <a:noFill/>
        </p:spPr>
        <p:txBody>
          <a:bodyPr wrap="square" rtlCol="0">
            <a:spAutoFit/>
          </a:bodyPr>
          <a:lstStyle/>
          <a:p>
            <a:pPr algn="ctr"/>
            <a:r>
              <a:rPr lang="en-US"/>
              <a:t>Smother cross-entropy loss landscape of ViT-B/16 </a:t>
            </a:r>
            <a:r>
              <a:rPr lang="en-US" b="1"/>
              <a:t>(left) </a:t>
            </a:r>
            <a:r>
              <a:rPr lang="en-US"/>
              <a:t>when trained with strong augmentation </a:t>
            </a:r>
            <a:r>
              <a:rPr lang="en-US" b="1"/>
              <a:t>(middle) </a:t>
            </a:r>
            <a:r>
              <a:rPr lang="en-US"/>
              <a:t>or trained with more sufficient data </a:t>
            </a:r>
            <a:r>
              <a:rPr lang="en-US" b="1"/>
              <a:t>(right)</a:t>
            </a:r>
            <a:r>
              <a:rPr lang="en-US"/>
              <a:t>.</a:t>
            </a:r>
            <a:endParaRPr lang="en-US" b="1"/>
          </a:p>
          <a:p>
            <a:pPr algn="ctr"/>
            <a:r>
              <a:rPr lang="en-US"/>
              <a:t> </a:t>
            </a:r>
          </a:p>
        </p:txBody>
      </p:sp>
    </p:spTree>
    <p:extLst>
      <p:ext uri="{BB962C8B-B14F-4D97-AF65-F5344CB8AC3E}">
        <p14:creationId xmlns:p14="http://schemas.microsoft.com/office/powerpoint/2010/main" val="353717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grpId="2"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4" grpId="1"/>
      <p:bldP spid="17" grpId="0"/>
      <p:bldP spid="15" grpId="0"/>
      <p:bldP spid="15" grpId="1"/>
      <p:bldP spid="15"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11</a:t>
            </a:fld>
            <a:endParaRPr lang="en-US"/>
          </a:p>
        </p:txBody>
      </p:sp>
      <p:sp>
        <p:nvSpPr>
          <p:cNvPr id="4" name="TextBox 3">
            <a:extLst>
              <a:ext uri="{FF2B5EF4-FFF2-40B4-BE49-F238E27FC236}">
                <a16:creationId xmlns:a16="http://schemas.microsoft.com/office/drawing/2014/main" id="{678465B0-4A0C-454C-8EB1-D52CB4B17921}"/>
              </a:ext>
            </a:extLst>
          </p:cNvPr>
          <p:cNvSpPr txBox="1"/>
          <p:nvPr/>
        </p:nvSpPr>
        <p:spPr>
          <a:xfrm>
            <a:off x="637281" y="1011201"/>
            <a:ext cx="10813039" cy="5324535"/>
          </a:xfrm>
          <a:prstGeom prst="rect">
            <a:avLst/>
          </a:prstGeom>
          <a:noFill/>
        </p:spPr>
        <p:txBody>
          <a:bodyPr wrap="square">
            <a:spAutoFit/>
          </a:bodyPr>
          <a:lstStyle/>
          <a:p>
            <a:pPr algn="just"/>
            <a:r>
              <a:rPr lang="en-US" sz="2000" b="1"/>
              <a:t>1.     Consistency with human vision:</a:t>
            </a:r>
          </a:p>
          <a:p>
            <a:pPr algn="just">
              <a:spcAft>
                <a:spcPts val="1200"/>
              </a:spcAft>
            </a:pPr>
            <a:r>
              <a:rPr lang="en-US" sz="2100"/>
              <a:t>=&gt; ViT gets more consistency with human vision than CNN.</a:t>
            </a:r>
          </a:p>
          <a:p>
            <a:pPr algn="just"/>
            <a:r>
              <a:rPr lang="en-US" sz="2000" b="1"/>
              <a:t>2.    Local/global information preservation:</a:t>
            </a:r>
          </a:p>
          <a:p>
            <a:pPr algn="just">
              <a:spcAft>
                <a:spcPts val="1200"/>
              </a:spcAft>
            </a:pPr>
            <a:r>
              <a:rPr lang="en-US" sz="2100"/>
              <a:t> =&gt; ViT can preserve the global information in the early layers but need sufficient training data to focus on the local feature.</a:t>
            </a:r>
          </a:p>
          <a:p>
            <a:pPr algn="just"/>
            <a:r>
              <a:rPr lang="en-US" sz="2000" b="1"/>
              <a:t>3.    Computational complexity</a:t>
            </a:r>
          </a:p>
          <a:p>
            <a:pPr algn="just">
              <a:spcAft>
                <a:spcPts val="600"/>
              </a:spcAft>
            </a:pPr>
            <a:r>
              <a:rPr lang="en-US" sz="2100"/>
              <a:t>=&gt; ViT has less computational complexity than ResNet. But the complexity goes dramatically when the image size increases.</a:t>
            </a:r>
          </a:p>
          <a:p>
            <a:pPr algn="just"/>
            <a:r>
              <a:rPr lang="en-US" sz="2000" b="1"/>
              <a:t>4.    Data demanding </a:t>
            </a:r>
          </a:p>
          <a:p>
            <a:pPr algn="just">
              <a:spcAft>
                <a:spcPts val="600"/>
              </a:spcAft>
            </a:pPr>
            <a:r>
              <a:rPr lang="en-US" sz="2100"/>
              <a:t>=&gt; If trained with insufficient data, ViT does not achieve the local learning behavior</a:t>
            </a:r>
            <a:br>
              <a:rPr lang="en-US" sz="2100"/>
            </a:br>
            <a:r>
              <a:rPr lang="en-US" sz="2100"/>
              <a:t> like CNN. Therefore getting a worse performance.</a:t>
            </a:r>
          </a:p>
          <a:p>
            <a:pPr marL="457200" indent="-457200" algn="just">
              <a:buAutoNum type="arabicPeriod" startAt="5"/>
            </a:pPr>
            <a:r>
              <a:rPr lang="en-US" sz="2000" b="1"/>
              <a:t>Data augmentation, Optimization </a:t>
            </a:r>
          </a:p>
          <a:p>
            <a:pPr algn="just"/>
            <a:r>
              <a:rPr lang="en-US" sz="2100"/>
              <a:t>=&gt; ViT is sensitive to the choice of optimizer. </a:t>
            </a:r>
          </a:p>
          <a:p>
            <a:pPr algn="just">
              <a:spcAft>
                <a:spcPts val="600"/>
              </a:spcAft>
            </a:pPr>
            <a:r>
              <a:rPr lang="en-US" sz="2100"/>
              <a:t>Requires the sophisticated tuning of hyperparameters; strong data augmenttations and large-scale pre-trained dataset to avoid over-fitting.</a:t>
            </a:r>
          </a:p>
        </p:txBody>
      </p:sp>
      <p:sp>
        <p:nvSpPr>
          <p:cNvPr id="5" name="TextBox 4">
            <a:extLst>
              <a:ext uri="{FF2B5EF4-FFF2-40B4-BE49-F238E27FC236}">
                <a16:creationId xmlns:a16="http://schemas.microsoft.com/office/drawing/2014/main" id="{96459474-66D1-4824-A669-154603F983A6}"/>
              </a:ext>
            </a:extLst>
          </p:cNvPr>
          <p:cNvSpPr txBox="1"/>
          <p:nvPr/>
        </p:nvSpPr>
        <p:spPr>
          <a:xfrm>
            <a:off x="1876345" y="291432"/>
            <a:ext cx="8421472" cy="584775"/>
          </a:xfrm>
          <a:prstGeom prst="rect">
            <a:avLst/>
          </a:prstGeom>
          <a:noFill/>
        </p:spPr>
        <p:txBody>
          <a:bodyPr wrap="none" rtlCol="0">
            <a:spAutoFit/>
          </a:bodyPr>
          <a:lstStyle/>
          <a:p>
            <a:pPr algn="ctr">
              <a:spcAft>
                <a:spcPts val="600"/>
              </a:spcAft>
            </a:pPr>
            <a:r>
              <a:rPr lang="en-US" sz="3200">
                <a:latin typeface="Times New Roman" panose="02020603050405020304" pitchFamily="18" charset="0"/>
                <a:cs typeface="Times New Roman" panose="02020603050405020304" pitchFamily="18" charset="0"/>
              </a:rPr>
              <a:t>Summary: Comparison of ViT and CNN (ResNet)</a:t>
            </a:r>
          </a:p>
        </p:txBody>
      </p:sp>
    </p:spTree>
    <p:extLst>
      <p:ext uri="{BB962C8B-B14F-4D97-AF65-F5344CB8AC3E}">
        <p14:creationId xmlns:p14="http://schemas.microsoft.com/office/powerpoint/2010/main" val="124704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000376-CA2E-4512-9118-7324581076DC}"/>
              </a:ext>
            </a:extLst>
          </p:cNvPr>
          <p:cNvPicPr>
            <a:picLocks noChangeAspect="1"/>
          </p:cNvPicPr>
          <p:nvPr/>
        </p:nvPicPr>
        <p:blipFill>
          <a:blip r:embed="rId2"/>
          <a:stretch>
            <a:fillRect/>
          </a:stretch>
        </p:blipFill>
        <p:spPr>
          <a:xfrm>
            <a:off x="6306424" y="1288224"/>
            <a:ext cx="4001475" cy="3972479"/>
          </a:xfrm>
          <a:prstGeom prst="rect">
            <a:avLst/>
          </a:prstGeom>
        </p:spPr>
      </p:pic>
      <p:pic>
        <p:nvPicPr>
          <p:cNvPr id="3" name="Picture 2">
            <a:extLst>
              <a:ext uri="{FF2B5EF4-FFF2-40B4-BE49-F238E27FC236}">
                <a16:creationId xmlns:a16="http://schemas.microsoft.com/office/drawing/2014/main" id="{4C34B0A9-3E94-4468-BC98-5331D5A37DCB}"/>
              </a:ext>
            </a:extLst>
          </p:cNvPr>
          <p:cNvPicPr>
            <a:picLocks noChangeAspect="1"/>
          </p:cNvPicPr>
          <p:nvPr/>
        </p:nvPicPr>
        <p:blipFill>
          <a:blip r:embed="rId3"/>
          <a:stretch>
            <a:fillRect/>
          </a:stretch>
        </p:blipFill>
        <p:spPr>
          <a:xfrm>
            <a:off x="1837056" y="1216618"/>
            <a:ext cx="4134427" cy="3972479"/>
          </a:xfrm>
          <a:prstGeom prst="rect">
            <a:avLst/>
          </a:prstGeom>
        </p:spPr>
      </p:pic>
      <p:pic>
        <p:nvPicPr>
          <p:cNvPr id="11" name="Picture 10">
            <a:extLst>
              <a:ext uri="{FF2B5EF4-FFF2-40B4-BE49-F238E27FC236}">
                <a16:creationId xmlns:a16="http://schemas.microsoft.com/office/drawing/2014/main" id="{A8F1C697-346B-448D-BD7D-D87EAD9D0CB8}"/>
              </a:ext>
            </a:extLst>
          </p:cNvPr>
          <p:cNvPicPr>
            <a:picLocks noChangeAspect="1"/>
          </p:cNvPicPr>
          <p:nvPr/>
        </p:nvPicPr>
        <p:blipFill>
          <a:blip r:embed="rId4"/>
          <a:stretch>
            <a:fillRect/>
          </a:stretch>
        </p:blipFill>
        <p:spPr>
          <a:xfrm>
            <a:off x="6189566" y="1597297"/>
            <a:ext cx="4520459" cy="3268170"/>
          </a:xfrm>
          <a:prstGeom prst="rect">
            <a:avLst/>
          </a:prstGeom>
        </p:spPr>
      </p:pic>
      <p:pic>
        <p:nvPicPr>
          <p:cNvPr id="6" name="Picture 5">
            <a:extLst>
              <a:ext uri="{FF2B5EF4-FFF2-40B4-BE49-F238E27FC236}">
                <a16:creationId xmlns:a16="http://schemas.microsoft.com/office/drawing/2014/main" id="{D75CEF9F-98DF-4D58-BF36-6A052B38C67F}"/>
              </a:ext>
            </a:extLst>
          </p:cNvPr>
          <p:cNvPicPr>
            <a:picLocks noChangeAspect="1"/>
          </p:cNvPicPr>
          <p:nvPr/>
        </p:nvPicPr>
        <p:blipFill>
          <a:blip r:embed="rId5"/>
          <a:stretch>
            <a:fillRect/>
          </a:stretch>
        </p:blipFill>
        <p:spPr>
          <a:xfrm>
            <a:off x="1095778" y="1562969"/>
            <a:ext cx="4486657" cy="3264331"/>
          </a:xfrm>
          <a:prstGeom prst="rect">
            <a:avLst/>
          </a:prstGeom>
        </p:spPr>
      </p:pic>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12</a:t>
            </a:fld>
            <a:endParaRPr lang="en-US"/>
          </a:p>
        </p:txBody>
      </p:sp>
      <p:sp>
        <p:nvSpPr>
          <p:cNvPr id="4" name="TextBox 3">
            <a:extLst>
              <a:ext uri="{FF2B5EF4-FFF2-40B4-BE49-F238E27FC236}">
                <a16:creationId xmlns:a16="http://schemas.microsoft.com/office/drawing/2014/main" id="{1EF8A176-19B0-4954-BE25-53B40A7332FC}"/>
              </a:ext>
            </a:extLst>
          </p:cNvPr>
          <p:cNvSpPr txBox="1"/>
          <p:nvPr/>
        </p:nvSpPr>
        <p:spPr>
          <a:xfrm>
            <a:off x="4100101" y="291432"/>
            <a:ext cx="3991798" cy="584775"/>
          </a:xfrm>
          <a:prstGeom prst="rect">
            <a:avLst/>
          </a:prstGeom>
          <a:noFill/>
        </p:spPr>
        <p:txBody>
          <a:bodyPr wrap="none" rtlCol="0">
            <a:spAutoFit/>
          </a:bodyPr>
          <a:lstStyle/>
          <a:p>
            <a:pPr algn="ctr"/>
            <a:r>
              <a:rPr lang="en-US" sz="3200"/>
              <a:t>About Layer extending</a:t>
            </a:r>
            <a:endParaRPr lang="en-US" sz="32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52B708D-293B-4533-99F7-5E6DCF3E3B96}"/>
              </a:ext>
            </a:extLst>
          </p:cNvPr>
          <p:cNvSpPr txBox="1"/>
          <p:nvPr/>
        </p:nvSpPr>
        <p:spPr>
          <a:xfrm>
            <a:off x="6887571" y="5174540"/>
            <a:ext cx="3802313" cy="923330"/>
          </a:xfrm>
          <a:prstGeom prst="rect">
            <a:avLst/>
          </a:prstGeom>
          <a:noFill/>
        </p:spPr>
        <p:txBody>
          <a:bodyPr wrap="square">
            <a:spAutoFit/>
          </a:bodyPr>
          <a:lstStyle/>
          <a:p>
            <a:pPr algn="just"/>
            <a:r>
              <a:rPr lang="en-US" b="1"/>
              <a:t>(right) </a:t>
            </a:r>
            <a:r>
              <a:rPr lang="en-US"/>
              <a:t>Higher similarity of layer and feature map structure leads to poor performance on ImageNet benchmark. </a:t>
            </a:r>
          </a:p>
        </p:txBody>
      </p:sp>
      <p:sp>
        <p:nvSpPr>
          <p:cNvPr id="7" name="Oval 6">
            <a:extLst>
              <a:ext uri="{FF2B5EF4-FFF2-40B4-BE49-F238E27FC236}">
                <a16:creationId xmlns:a16="http://schemas.microsoft.com/office/drawing/2014/main" id="{3A5899C0-C3E1-47C8-A115-8FA0EFA49591}"/>
              </a:ext>
            </a:extLst>
          </p:cNvPr>
          <p:cNvSpPr/>
          <p:nvPr/>
        </p:nvSpPr>
        <p:spPr>
          <a:xfrm>
            <a:off x="3764063" y="2017038"/>
            <a:ext cx="1409700" cy="759128"/>
          </a:xfrm>
          <a:prstGeom prst="ellipse">
            <a:avLst/>
          </a:prstGeom>
          <a:solidFill>
            <a:srgbClr val="FF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9464E5E-3211-4E97-B087-F78F26C775D6}"/>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a:t>
            </a:r>
            <a:r>
              <a:rPr lang="en-US" sz="1600"/>
              <a:t>Raghu et al. (2021)	(**) Zhou et al. (2021)</a:t>
            </a:r>
            <a:endParaRPr lang="en-US" sz="160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D7456D4-88F5-455F-9C10-E303DF3A9CFD}"/>
              </a:ext>
            </a:extLst>
          </p:cNvPr>
          <p:cNvSpPr txBox="1"/>
          <p:nvPr/>
        </p:nvSpPr>
        <p:spPr>
          <a:xfrm>
            <a:off x="2542655" y="5660459"/>
            <a:ext cx="7106689" cy="369332"/>
          </a:xfrm>
          <a:prstGeom prst="rect">
            <a:avLst/>
          </a:prstGeom>
          <a:noFill/>
        </p:spPr>
        <p:txBody>
          <a:bodyPr wrap="none" rtlCol="0">
            <a:spAutoFit/>
          </a:bodyPr>
          <a:lstStyle/>
          <a:p>
            <a:r>
              <a:rPr lang="en-US"/>
              <a:t>Heat map of the layers similarity structure ViT </a:t>
            </a:r>
            <a:r>
              <a:rPr lang="en-US" b="1"/>
              <a:t>(left)</a:t>
            </a:r>
            <a:r>
              <a:rPr lang="en-US"/>
              <a:t> and ResNet-50 </a:t>
            </a:r>
            <a:r>
              <a:rPr lang="en-US" b="1"/>
              <a:t>(right)</a:t>
            </a:r>
          </a:p>
        </p:txBody>
      </p:sp>
      <p:sp>
        <p:nvSpPr>
          <p:cNvPr id="14" name="TextBox 13">
            <a:extLst>
              <a:ext uri="{FF2B5EF4-FFF2-40B4-BE49-F238E27FC236}">
                <a16:creationId xmlns:a16="http://schemas.microsoft.com/office/drawing/2014/main" id="{C52F5681-5F26-44EB-956A-34E1EB866428}"/>
              </a:ext>
            </a:extLst>
          </p:cNvPr>
          <p:cNvSpPr txBox="1"/>
          <p:nvPr/>
        </p:nvSpPr>
        <p:spPr>
          <a:xfrm>
            <a:off x="1502115" y="5173651"/>
            <a:ext cx="3888221" cy="923330"/>
          </a:xfrm>
          <a:prstGeom prst="rect">
            <a:avLst/>
          </a:prstGeom>
          <a:noFill/>
        </p:spPr>
        <p:txBody>
          <a:bodyPr wrap="square">
            <a:spAutoFit/>
          </a:bodyPr>
          <a:lstStyle/>
          <a:p>
            <a:pPr algn="just"/>
            <a:r>
              <a:rPr lang="en-US" b="1" dirty="0"/>
              <a:t>(left) </a:t>
            </a:r>
            <a:r>
              <a:rPr lang="en-US" dirty="0"/>
              <a:t>Cross layer similarity of attention map and features for ImageNet-1k pre-trained </a:t>
            </a:r>
            <a:r>
              <a:rPr lang="en-US" dirty="0" err="1"/>
              <a:t>ViT</a:t>
            </a:r>
            <a:r>
              <a:rPr lang="en-US" dirty="0"/>
              <a:t>.</a:t>
            </a:r>
          </a:p>
        </p:txBody>
      </p:sp>
      <p:sp>
        <p:nvSpPr>
          <p:cNvPr id="16" name="TextBox 15">
            <a:extLst>
              <a:ext uri="{FF2B5EF4-FFF2-40B4-BE49-F238E27FC236}">
                <a16:creationId xmlns:a16="http://schemas.microsoft.com/office/drawing/2014/main" id="{0F56ECD9-7CBA-42CF-B0EE-4A2E8AE61370}"/>
              </a:ext>
            </a:extLst>
          </p:cNvPr>
          <p:cNvSpPr txBox="1"/>
          <p:nvPr/>
        </p:nvSpPr>
        <p:spPr>
          <a:xfrm>
            <a:off x="10843026" y="1378303"/>
            <a:ext cx="506392" cy="369332"/>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a:t>
            </a:r>
            <a:endParaRPr lang="en-US"/>
          </a:p>
        </p:txBody>
      </p:sp>
      <p:sp>
        <p:nvSpPr>
          <p:cNvPr id="17" name="TextBox 16">
            <a:extLst>
              <a:ext uri="{FF2B5EF4-FFF2-40B4-BE49-F238E27FC236}">
                <a16:creationId xmlns:a16="http://schemas.microsoft.com/office/drawing/2014/main" id="{70DB8063-AB21-473A-9355-2B5B7C85D91F}"/>
              </a:ext>
            </a:extLst>
          </p:cNvPr>
          <p:cNvSpPr txBox="1"/>
          <p:nvPr/>
        </p:nvSpPr>
        <p:spPr>
          <a:xfrm>
            <a:off x="10780878" y="1378303"/>
            <a:ext cx="630687" cy="369332"/>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a:t>
            </a:r>
            <a:endParaRPr lang="en-US"/>
          </a:p>
        </p:txBody>
      </p:sp>
    </p:spTree>
    <p:extLst>
      <p:ext uri="{BB962C8B-B14F-4D97-AF65-F5344CB8AC3E}">
        <p14:creationId xmlns:p14="http://schemas.microsoft.com/office/powerpoint/2010/main" val="79402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P spid="14"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13</a:t>
            </a:fld>
            <a:endParaRPr lang="en-US"/>
          </a:p>
        </p:txBody>
      </p:sp>
      <p:sp>
        <p:nvSpPr>
          <p:cNvPr id="3" name="TextBox 2">
            <a:extLst>
              <a:ext uri="{FF2B5EF4-FFF2-40B4-BE49-F238E27FC236}">
                <a16:creationId xmlns:a16="http://schemas.microsoft.com/office/drawing/2014/main" id="{A9327786-BA3C-44E8-BAED-D94285B73E01}"/>
              </a:ext>
            </a:extLst>
          </p:cNvPr>
          <p:cNvSpPr txBox="1"/>
          <p:nvPr/>
        </p:nvSpPr>
        <p:spPr>
          <a:xfrm>
            <a:off x="1636711" y="291432"/>
            <a:ext cx="8900770" cy="584775"/>
          </a:xfrm>
          <a:prstGeom prst="rect">
            <a:avLst/>
          </a:prstGeom>
          <a:noFill/>
        </p:spPr>
        <p:txBody>
          <a:bodyPr wrap="none" rtlCol="0">
            <a:spAutoFit/>
          </a:bodyPr>
          <a:lstStyle/>
          <a:p>
            <a:pPr algn="ctr">
              <a:spcAft>
                <a:spcPts val="600"/>
              </a:spcAft>
            </a:pPr>
            <a:r>
              <a:rPr lang="en-US" sz="3200">
                <a:latin typeface="Times New Roman" panose="02020603050405020304" pitchFamily="18" charset="0"/>
                <a:cs typeface="Times New Roman" panose="02020603050405020304" pitchFamily="18" charset="0"/>
              </a:rPr>
              <a:t>How about ViT for the pixel-dense prediction tasks...</a:t>
            </a:r>
          </a:p>
        </p:txBody>
      </p:sp>
      <p:sp>
        <p:nvSpPr>
          <p:cNvPr id="4" name="TextBox 3">
            <a:extLst>
              <a:ext uri="{FF2B5EF4-FFF2-40B4-BE49-F238E27FC236}">
                <a16:creationId xmlns:a16="http://schemas.microsoft.com/office/drawing/2014/main" id="{2E9E796A-D7E7-4765-9E4F-16B92273B826}"/>
              </a:ext>
            </a:extLst>
          </p:cNvPr>
          <p:cNvSpPr txBox="1"/>
          <p:nvPr/>
        </p:nvSpPr>
        <p:spPr>
          <a:xfrm>
            <a:off x="1818640" y="5071096"/>
            <a:ext cx="8554720" cy="1092607"/>
          </a:xfrm>
          <a:prstGeom prst="rect">
            <a:avLst/>
          </a:prstGeom>
          <a:noFill/>
        </p:spPr>
        <p:txBody>
          <a:bodyPr wrap="square">
            <a:spAutoFit/>
          </a:bodyPr>
          <a:lstStyle/>
          <a:p>
            <a:pPr>
              <a:spcAft>
                <a:spcPts val="600"/>
              </a:spcAft>
            </a:pPr>
            <a:r>
              <a:rPr lang="en-US" sz="2000"/>
              <a:t>(1)   The output feature map of ViT is single scale and low resolution. </a:t>
            </a:r>
          </a:p>
          <a:p>
            <a:pPr>
              <a:spcAft>
                <a:spcPts val="600"/>
              </a:spcAft>
            </a:pPr>
            <a:r>
              <a:rPr lang="en-US" sz="2000"/>
              <a:t>(2)   It takes high computation and memory cost even for large input image sizes. </a:t>
            </a:r>
            <a:br>
              <a:rPr lang="en-US" sz="2000"/>
            </a:br>
            <a:r>
              <a:rPr lang="en-US" sz="2000"/>
              <a:t>     (800×800 in COCO benchmark</a:t>
            </a:r>
            <a:r>
              <a:rPr lang="en-US"/>
              <a:t>). </a:t>
            </a:r>
            <a:endParaRPr lang="en-US" sz="2000"/>
          </a:p>
        </p:txBody>
      </p:sp>
      <p:pic>
        <p:nvPicPr>
          <p:cNvPr id="5" name="Picture 2">
            <a:extLst>
              <a:ext uri="{FF2B5EF4-FFF2-40B4-BE49-F238E27FC236}">
                <a16:creationId xmlns:a16="http://schemas.microsoft.com/office/drawing/2014/main" id="{B09021D7-A3EA-4704-A73E-5D9C49F5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9824" y="1145262"/>
            <a:ext cx="4792352" cy="35588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010B22D3-A847-464C-88DF-E29F499BA3C7}"/>
              </a:ext>
            </a:extLst>
          </p:cNvPr>
          <p:cNvCxnSpPr/>
          <p:nvPr/>
        </p:nvCxnSpPr>
        <p:spPr>
          <a:xfrm flipV="1">
            <a:off x="2773680" y="3210560"/>
            <a:ext cx="2489200" cy="1016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C6D7417-B037-42A0-BB7B-5670797438E4}"/>
              </a:ext>
            </a:extLst>
          </p:cNvPr>
          <p:cNvCxnSpPr>
            <a:cxnSpLocks/>
          </p:cNvCxnSpPr>
          <p:nvPr/>
        </p:nvCxnSpPr>
        <p:spPr>
          <a:xfrm>
            <a:off x="2773680" y="1736334"/>
            <a:ext cx="2661920" cy="3363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DCA375-AF49-4017-B86B-5577A5D6D4D6}"/>
              </a:ext>
            </a:extLst>
          </p:cNvPr>
          <p:cNvSpPr txBox="1"/>
          <p:nvPr/>
        </p:nvSpPr>
        <p:spPr>
          <a:xfrm>
            <a:off x="1277798" y="4010292"/>
            <a:ext cx="1675459" cy="646331"/>
          </a:xfrm>
          <a:prstGeom prst="rect">
            <a:avLst/>
          </a:prstGeom>
          <a:noFill/>
        </p:spPr>
        <p:txBody>
          <a:bodyPr wrap="none" rtlCol="0">
            <a:spAutoFit/>
          </a:bodyPr>
          <a:lstStyle/>
          <a:p>
            <a:r>
              <a:rPr lang="en-US"/>
              <a:t>Patch size: </a:t>
            </a:r>
          </a:p>
          <a:p>
            <a:r>
              <a:rPr lang="en-US"/>
              <a:t>16×16 or 32×32</a:t>
            </a:r>
          </a:p>
        </p:txBody>
      </p:sp>
      <p:sp>
        <p:nvSpPr>
          <p:cNvPr id="13" name="TextBox 12">
            <a:extLst>
              <a:ext uri="{FF2B5EF4-FFF2-40B4-BE49-F238E27FC236}">
                <a16:creationId xmlns:a16="http://schemas.microsoft.com/office/drawing/2014/main" id="{D3D48168-97D6-45A6-AFC8-F7C83897599D}"/>
              </a:ext>
            </a:extLst>
          </p:cNvPr>
          <p:cNvSpPr txBox="1"/>
          <p:nvPr/>
        </p:nvSpPr>
        <p:spPr>
          <a:xfrm>
            <a:off x="1277798" y="1258814"/>
            <a:ext cx="1293944" cy="646331"/>
          </a:xfrm>
          <a:prstGeom prst="rect">
            <a:avLst/>
          </a:prstGeom>
          <a:noFill/>
        </p:spPr>
        <p:txBody>
          <a:bodyPr wrap="none" rtlCol="0">
            <a:spAutoFit/>
          </a:bodyPr>
          <a:lstStyle/>
          <a:p>
            <a:r>
              <a:rPr lang="en-US"/>
              <a:t>Kernel size:</a:t>
            </a:r>
          </a:p>
          <a:p>
            <a:r>
              <a:rPr lang="en-US"/>
              <a:t>3×3 or 5×5</a:t>
            </a:r>
          </a:p>
        </p:txBody>
      </p:sp>
      <p:sp>
        <p:nvSpPr>
          <p:cNvPr id="14" name="TextBox 13">
            <a:extLst>
              <a:ext uri="{FF2B5EF4-FFF2-40B4-BE49-F238E27FC236}">
                <a16:creationId xmlns:a16="http://schemas.microsoft.com/office/drawing/2014/main" id="{287EF98A-7C96-4008-8E43-9D1AECC81658}"/>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a:t>
            </a:r>
            <a:r>
              <a:rPr lang="en-US" sz="1600"/>
              <a:t>Tuli</a:t>
            </a:r>
            <a:r>
              <a:rPr lang="en-US" sz="1600">
                <a:latin typeface="Times New Roman" panose="02020603050405020304" pitchFamily="18" charset="0"/>
                <a:cs typeface="Times New Roman" panose="02020603050405020304" pitchFamily="18" charset="0"/>
              </a:rPr>
              <a:t> et al. (2021)	</a:t>
            </a:r>
          </a:p>
        </p:txBody>
      </p:sp>
      <p:sp>
        <p:nvSpPr>
          <p:cNvPr id="16" name="TextBox 15">
            <a:extLst>
              <a:ext uri="{FF2B5EF4-FFF2-40B4-BE49-F238E27FC236}">
                <a16:creationId xmlns:a16="http://schemas.microsoft.com/office/drawing/2014/main" id="{4F7E7A79-0D8B-46F7-A09A-B0A35489F40E}"/>
              </a:ext>
            </a:extLst>
          </p:cNvPr>
          <p:cNvSpPr txBox="1"/>
          <p:nvPr/>
        </p:nvSpPr>
        <p:spPr>
          <a:xfrm>
            <a:off x="8870732" y="1586647"/>
            <a:ext cx="538480" cy="369332"/>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 </a:t>
            </a:r>
            <a:endParaRPr lang="en-US"/>
          </a:p>
        </p:txBody>
      </p:sp>
    </p:spTree>
    <p:extLst>
      <p:ext uri="{BB962C8B-B14F-4D97-AF65-F5344CB8AC3E}">
        <p14:creationId xmlns:p14="http://schemas.microsoft.com/office/powerpoint/2010/main" val="926742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14</a:t>
            </a:fld>
            <a:endParaRPr lang="en-US"/>
          </a:p>
        </p:txBody>
      </p:sp>
      <p:sp>
        <p:nvSpPr>
          <p:cNvPr id="5" name="TextBox 4">
            <a:extLst>
              <a:ext uri="{FF2B5EF4-FFF2-40B4-BE49-F238E27FC236}">
                <a16:creationId xmlns:a16="http://schemas.microsoft.com/office/drawing/2014/main" id="{DBCEDE66-80C7-4CEF-8EE2-04B450667639}"/>
              </a:ext>
            </a:extLst>
          </p:cNvPr>
          <p:cNvSpPr txBox="1"/>
          <p:nvPr/>
        </p:nvSpPr>
        <p:spPr>
          <a:xfrm>
            <a:off x="4392547" y="291432"/>
            <a:ext cx="3389068" cy="584775"/>
          </a:xfrm>
          <a:prstGeom prst="rect">
            <a:avLst/>
          </a:prstGeom>
          <a:noFill/>
        </p:spPr>
        <p:txBody>
          <a:bodyPr wrap="none" rtlCol="0">
            <a:spAutoFit/>
          </a:bodyPr>
          <a:lstStyle/>
          <a:p>
            <a:pPr algn="ctr">
              <a:spcAft>
                <a:spcPts val="600"/>
              </a:spcAft>
            </a:pPr>
            <a:r>
              <a:rPr lang="en-US" sz="3200"/>
              <a:t>ViT Improvements</a:t>
            </a:r>
            <a:endParaRPr lang="en-US" sz="32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65C606F-E419-444C-B31A-F3A0ADEBD902}"/>
              </a:ext>
            </a:extLst>
          </p:cNvPr>
          <p:cNvSpPr txBox="1"/>
          <p:nvPr/>
        </p:nvSpPr>
        <p:spPr>
          <a:xfrm>
            <a:off x="933421" y="1896239"/>
            <a:ext cx="10307320" cy="2939266"/>
          </a:xfrm>
          <a:prstGeom prst="rect">
            <a:avLst/>
          </a:prstGeom>
          <a:noFill/>
        </p:spPr>
        <p:txBody>
          <a:bodyPr wrap="square">
            <a:spAutoFit/>
          </a:bodyPr>
          <a:lstStyle/>
          <a:p>
            <a:pPr algn="just">
              <a:spcAft>
                <a:spcPts val="1200"/>
              </a:spcAft>
            </a:pPr>
            <a:r>
              <a:rPr lang="en-US" sz="2000" dirty="0"/>
              <a:t>There are a lot of improved variants of Transformer networks that start from the success of </a:t>
            </a:r>
            <a:r>
              <a:rPr lang="en-US" sz="2000" dirty="0" err="1"/>
              <a:t>ViT</a:t>
            </a:r>
            <a:r>
              <a:rPr lang="en-US" sz="2000" dirty="0"/>
              <a:t>. Their approaches mainly solve 4 problems: </a:t>
            </a:r>
            <a:endParaRPr lang="en-US" sz="2000" i="1" dirty="0"/>
          </a:p>
          <a:p>
            <a:pPr algn="just">
              <a:spcAft>
                <a:spcPts val="600"/>
              </a:spcAft>
            </a:pPr>
            <a:r>
              <a:rPr lang="en-US" sz="2000" b="1" i="1" dirty="0"/>
              <a:t>(1)</a:t>
            </a:r>
            <a:r>
              <a:rPr lang="en-US" sz="2000" i="1" dirty="0"/>
              <a:t> </a:t>
            </a:r>
            <a:r>
              <a:rPr lang="en-US" sz="2000" dirty="0"/>
              <a:t>How to extend or reconstruct </a:t>
            </a:r>
            <a:r>
              <a:rPr lang="en-US" sz="2000" dirty="0" err="1"/>
              <a:t>ViT</a:t>
            </a:r>
            <a:r>
              <a:rPr lang="en-US" sz="2000" dirty="0"/>
              <a:t> to a data-efficient training, better generalizing at inference and saving more </a:t>
            </a:r>
            <a:r>
              <a:rPr lang="en-US" sz="2000"/>
              <a:t>computational cost; </a:t>
            </a:r>
            <a:endParaRPr lang="en-US" sz="2000" dirty="0"/>
          </a:p>
          <a:p>
            <a:pPr algn="just">
              <a:spcAft>
                <a:spcPts val="600"/>
              </a:spcAft>
            </a:pPr>
            <a:r>
              <a:rPr lang="en-US" sz="2000" b="1" i="1" dirty="0"/>
              <a:t>(2)</a:t>
            </a:r>
            <a:r>
              <a:rPr lang="en-US" sz="2000" dirty="0"/>
              <a:t> How to reinforce the both of local and global representation learning ability in an efficient way; </a:t>
            </a:r>
          </a:p>
          <a:p>
            <a:pPr algn="just">
              <a:spcAft>
                <a:spcPts val="600"/>
              </a:spcAft>
            </a:pPr>
            <a:r>
              <a:rPr lang="en-US" sz="2000" b="1" i="1" dirty="0"/>
              <a:t>(3)</a:t>
            </a:r>
            <a:r>
              <a:rPr lang="en-US" sz="2000" dirty="0"/>
              <a:t> How to find the compatible optimization, regularization and data augmentation strategy of </a:t>
            </a:r>
            <a:r>
              <a:rPr lang="en-US" sz="2000" dirty="0" err="1"/>
              <a:t>ViT</a:t>
            </a:r>
            <a:r>
              <a:rPr lang="en-US" sz="2000" dirty="0"/>
              <a:t>; </a:t>
            </a:r>
          </a:p>
          <a:p>
            <a:pPr algn="just"/>
            <a:r>
              <a:rPr lang="en-US" sz="2000" b="1" i="1" dirty="0"/>
              <a:t>(4)</a:t>
            </a:r>
            <a:r>
              <a:rPr lang="en-US" sz="2000" dirty="0"/>
              <a:t> How to make </a:t>
            </a:r>
            <a:r>
              <a:rPr lang="en-US" sz="2000" dirty="0" err="1"/>
              <a:t>ViT</a:t>
            </a:r>
            <a:r>
              <a:rPr lang="en-US" sz="2000" dirty="0"/>
              <a:t> enable to produce multi-scale feature maps with high resolution (like CNN) to address a pixel-dense level prediction tasks</a:t>
            </a:r>
          </a:p>
        </p:txBody>
      </p:sp>
      <p:sp>
        <p:nvSpPr>
          <p:cNvPr id="3" name="TextBox 2">
            <a:extLst>
              <a:ext uri="{FF2B5EF4-FFF2-40B4-BE49-F238E27FC236}">
                <a16:creationId xmlns:a16="http://schemas.microsoft.com/office/drawing/2014/main" id="{B0C8934D-C5FD-4BB9-AAF3-380D43CEF00B}"/>
              </a:ext>
            </a:extLst>
          </p:cNvPr>
          <p:cNvSpPr txBox="1"/>
          <p:nvPr/>
        </p:nvSpPr>
        <p:spPr>
          <a:xfrm>
            <a:off x="2596588" y="5365095"/>
            <a:ext cx="6998824" cy="461665"/>
          </a:xfrm>
          <a:prstGeom prst="rect">
            <a:avLst/>
          </a:prstGeom>
          <a:noFill/>
        </p:spPr>
        <p:txBody>
          <a:bodyPr wrap="square" rtlCol="0">
            <a:spAutoFit/>
          </a:bodyPr>
          <a:lstStyle/>
          <a:p>
            <a:pPr algn="ctr"/>
            <a:r>
              <a:rPr lang="en-US" sz="2400"/>
              <a:t>=&gt; Our method: Pyramid Vision Transformer </a:t>
            </a:r>
            <a:r>
              <a:rPr lang="en-US" sz="2400" baseline="30000"/>
              <a:t>(*)</a:t>
            </a:r>
          </a:p>
        </p:txBody>
      </p:sp>
      <p:sp>
        <p:nvSpPr>
          <p:cNvPr id="6" name="TextBox 5">
            <a:extLst>
              <a:ext uri="{FF2B5EF4-FFF2-40B4-BE49-F238E27FC236}">
                <a16:creationId xmlns:a16="http://schemas.microsoft.com/office/drawing/2014/main" id="{E99FE15D-62C8-45BF-8044-5AFCEE738744}"/>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Wang</a:t>
            </a:r>
            <a:r>
              <a:rPr lang="en-US" sz="1600"/>
              <a:t> et al. (2021)</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14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E14B8E-CED6-483B-BA78-F72E7E7E8938}"/>
              </a:ext>
            </a:extLst>
          </p:cNvPr>
          <p:cNvSpPr>
            <a:spLocks noGrp="1"/>
          </p:cNvSpPr>
          <p:nvPr>
            <p:ph type="sldNum" sz="quarter" idx="12"/>
          </p:nvPr>
        </p:nvSpPr>
        <p:spPr/>
        <p:txBody>
          <a:bodyPr/>
          <a:lstStyle/>
          <a:p>
            <a:fld id="{5BD996C4-0347-4117-BB9F-5CBDBDF7C387}" type="slidenum">
              <a:rPr lang="en-US" smtClean="0"/>
              <a:t>15</a:t>
            </a:fld>
            <a:endParaRPr lang="en-US"/>
          </a:p>
        </p:txBody>
      </p:sp>
      <p:sp>
        <p:nvSpPr>
          <p:cNvPr id="4" name="TextBox 3">
            <a:extLst>
              <a:ext uri="{FF2B5EF4-FFF2-40B4-BE49-F238E27FC236}">
                <a16:creationId xmlns:a16="http://schemas.microsoft.com/office/drawing/2014/main" id="{B33FB47F-01A4-4194-A590-011A15CEFC8B}"/>
              </a:ext>
            </a:extLst>
          </p:cNvPr>
          <p:cNvSpPr txBox="1"/>
          <p:nvPr/>
        </p:nvSpPr>
        <p:spPr>
          <a:xfrm>
            <a:off x="3235701" y="291432"/>
            <a:ext cx="5702780" cy="584775"/>
          </a:xfrm>
          <a:prstGeom prst="rect">
            <a:avLst/>
          </a:prstGeom>
          <a:noFill/>
        </p:spPr>
        <p:txBody>
          <a:bodyPr wrap="none" rtlCol="0">
            <a:spAutoFit/>
          </a:bodyPr>
          <a:lstStyle/>
          <a:p>
            <a:pPr algn="ctr">
              <a:spcAft>
                <a:spcPts val="600"/>
              </a:spcAft>
            </a:pPr>
            <a:r>
              <a:rPr lang="en-US" sz="3200" dirty="0"/>
              <a:t>Pyramid Vision Transformer v2</a:t>
            </a:r>
            <a:r>
              <a:rPr lang="en-US" sz="3200" baseline="30000" dirty="0"/>
              <a:t>(*)</a:t>
            </a:r>
            <a:endParaRPr lang="en-US" sz="3200" baseline="30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43DCAB6-57A8-43A0-832A-A0B598F460F7}"/>
              </a:ext>
            </a:extLst>
          </p:cNvPr>
          <p:cNvSpPr txBox="1"/>
          <p:nvPr/>
        </p:nvSpPr>
        <p:spPr>
          <a:xfrm>
            <a:off x="67094" y="6483262"/>
            <a:ext cx="8803638"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 Wang</a:t>
            </a:r>
            <a:r>
              <a:rPr lang="en-US" sz="1600" dirty="0"/>
              <a:t> et al. (2/2021), </a:t>
            </a:r>
            <a:r>
              <a:rPr lang="en-US" sz="1600" dirty="0">
                <a:latin typeface="Times New Roman" panose="02020603050405020304" pitchFamily="18" charset="0"/>
                <a:cs typeface="Times New Roman" panose="02020603050405020304" pitchFamily="18" charset="0"/>
              </a:rPr>
              <a:t>Wang</a:t>
            </a:r>
            <a:r>
              <a:rPr lang="en-US" sz="1600" dirty="0"/>
              <a:t> et al. (7/2021)</a:t>
            </a:r>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1E3DF6B-AC97-4062-9617-19B74347048D}"/>
              </a:ext>
            </a:extLst>
          </p:cNvPr>
          <p:cNvPicPr>
            <a:picLocks noChangeAspect="1"/>
          </p:cNvPicPr>
          <p:nvPr/>
        </p:nvPicPr>
        <p:blipFill>
          <a:blip r:embed="rId2"/>
          <a:stretch>
            <a:fillRect/>
          </a:stretch>
        </p:blipFill>
        <p:spPr>
          <a:xfrm>
            <a:off x="419100" y="2053443"/>
            <a:ext cx="11353800" cy="2751114"/>
          </a:xfrm>
          <a:prstGeom prst="rect">
            <a:avLst/>
          </a:prstGeom>
        </p:spPr>
      </p:pic>
    </p:spTree>
    <p:extLst>
      <p:ext uri="{BB962C8B-B14F-4D97-AF65-F5344CB8AC3E}">
        <p14:creationId xmlns:p14="http://schemas.microsoft.com/office/powerpoint/2010/main" val="3892929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a:xfrm>
            <a:off x="10241280" y="6356350"/>
            <a:ext cx="1112520" cy="365125"/>
          </a:xfrm>
        </p:spPr>
        <p:txBody>
          <a:bodyPr/>
          <a:lstStyle/>
          <a:p>
            <a:fld id="{5BD996C4-0347-4117-BB9F-5CBDBDF7C387}" type="slidenum">
              <a:rPr lang="en-US" smtClean="0"/>
              <a:t>16</a:t>
            </a:fld>
            <a:endParaRPr lang="en-US"/>
          </a:p>
        </p:txBody>
      </p:sp>
      <p:sp>
        <p:nvSpPr>
          <p:cNvPr id="3" name="TextBox 2">
            <a:extLst>
              <a:ext uri="{FF2B5EF4-FFF2-40B4-BE49-F238E27FC236}">
                <a16:creationId xmlns:a16="http://schemas.microsoft.com/office/drawing/2014/main" id="{DDB6D885-DDB7-4767-B4C3-B7A118C5EB28}"/>
              </a:ext>
            </a:extLst>
          </p:cNvPr>
          <p:cNvSpPr txBox="1"/>
          <p:nvPr/>
        </p:nvSpPr>
        <p:spPr>
          <a:xfrm>
            <a:off x="3412832" y="291432"/>
            <a:ext cx="5348516" cy="584775"/>
          </a:xfrm>
          <a:prstGeom prst="rect">
            <a:avLst/>
          </a:prstGeom>
          <a:noFill/>
        </p:spPr>
        <p:txBody>
          <a:bodyPr wrap="none" rtlCol="0">
            <a:spAutoFit/>
          </a:bodyPr>
          <a:lstStyle/>
          <a:p>
            <a:pPr algn="ctr">
              <a:spcAft>
                <a:spcPts val="600"/>
              </a:spcAft>
            </a:pPr>
            <a:r>
              <a:rPr lang="en-US" sz="3200"/>
              <a:t>Pyramid Vision Transformer</a:t>
            </a:r>
            <a:r>
              <a:rPr lang="en-US" sz="3200" baseline="30000"/>
              <a:t>(*)</a:t>
            </a:r>
            <a:endParaRPr lang="en-US" sz="3200" baseline="300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116C068-BF67-4618-887D-642555DF5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14" y="1173860"/>
            <a:ext cx="9492557" cy="3707339"/>
          </a:xfrm>
          <a:prstGeom prst="rect">
            <a:avLst/>
          </a:prstGeom>
        </p:spPr>
      </p:pic>
      <p:pic>
        <p:nvPicPr>
          <p:cNvPr id="10" name="Picture 9">
            <a:extLst>
              <a:ext uri="{FF2B5EF4-FFF2-40B4-BE49-F238E27FC236}">
                <a16:creationId xmlns:a16="http://schemas.microsoft.com/office/drawing/2014/main" id="{50463690-E68F-46D5-8212-44A317369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5918" y="1996840"/>
            <a:ext cx="1992803" cy="1939458"/>
          </a:xfrm>
          <a:prstGeom prst="rect">
            <a:avLst/>
          </a:prstGeom>
        </p:spPr>
      </p:pic>
      <p:sp>
        <p:nvSpPr>
          <p:cNvPr id="11" name="TextBox 10">
            <a:extLst>
              <a:ext uri="{FF2B5EF4-FFF2-40B4-BE49-F238E27FC236}">
                <a16:creationId xmlns:a16="http://schemas.microsoft.com/office/drawing/2014/main" id="{7487A338-CC48-4D3F-9107-F3AE78FF9A92}"/>
              </a:ext>
            </a:extLst>
          </p:cNvPr>
          <p:cNvSpPr txBox="1"/>
          <p:nvPr/>
        </p:nvSpPr>
        <p:spPr>
          <a:xfrm>
            <a:off x="9675209" y="3936298"/>
            <a:ext cx="2534220" cy="276999"/>
          </a:xfrm>
          <a:prstGeom prst="rect">
            <a:avLst/>
          </a:prstGeom>
          <a:noFill/>
        </p:spPr>
        <p:txBody>
          <a:bodyPr wrap="none" rtlCol="0">
            <a:spAutoFit/>
          </a:bodyPr>
          <a:lstStyle/>
          <a:p>
            <a:r>
              <a:rPr lang="en-US" sz="1200" b="1">
                <a:latin typeface="Calibri" panose="020F0502020204030204" pitchFamily="34" charset="0"/>
                <a:cs typeface="Calibri" panose="020F0502020204030204" pitchFamily="34" charset="0"/>
              </a:rPr>
              <a:t>(4)</a:t>
            </a:r>
            <a:r>
              <a:rPr lang="en-US" sz="1200">
                <a:latin typeface="Calibri" panose="020F0502020204030204" pitchFamily="34" charset="0"/>
                <a:cs typeface="Calibri" panose="020F0502020204030204" pitchFamily="34" charset="0"/>
              </a:rPr>
              <a:t> Linear Spatial-Reduction Attention</a:t>
            </a:r>
          </a:p>
        </p:txBody>
      </p:sp>
      <p:sp>
        <p:nvSpPr>
          <p:cNvPr id="13" name="TextBox 12">
            <a:extLst>
              <a:ext uri="{FF2B5EF4-FFF2-40B4-BE49-F238E27FC236}">
                <a16:creationId xmlns:a16="http://schemas.microsoft.com/office/drawing/2014/main" id="{150EA50E-3809-4D50-9ACA-EC75A4FF41CB}"/>
              </a:ext>
            </a:extLst>
          </p:cNvPr>
          <p:cNvSpPr txBox="1"/>
          <p:nvPr/>
        </p:nvSpPr>
        <p:spPr>
          <a:xfrm>
            <a:off x="1381565" y="5652917"/>
            <a:ext cx="2811182" cy="461665"/>
          </a:xfrm>
          <a:prstGeom prst="rect">
            <a:avLst/>
          </a:prstGeom>
          <a:noFill/>
        </p:spPr>
        <p:txBody>
          <a:bodyPr wrap="square">
            <a:spAutoFit/>
          </a:bodyPr>
          <a:lstStyle/>
          <a:p>
            <a:pPr algn="ctr">
              <a:spcAft>
                <a:spcPts val="600"/>
              </a:spcAft>
            </a:pPr>
            <a:r>
              <a:rPr lang="en-US" sz="2400"/>
              <a:t>Problems</a:t>
            </a:r>
            <a:r>
              <a:rPr lang="en-US" sz="2400" b="1" i="1"/>
              <a:t> (1)</a:t>
            </a:r>
            <a:r>
              <a:rPr lang="en-US" sz="2400" i="1"/>
              <a:t> </a:t>
            </a:r>
            <a:r>
              <a:rPr lang="en-US" sz="2400" b="1" i="1"/>
              <a:t>(2)</a:t>
            </a:r>
            <a:r>
              <a:rPr lang="en-US" sz="2400"/>
              <a:t> </a:t>
            </a:r>
            <a:r>
              <a:rPr lang="en-US" sz="2400" b="1" i="1"/>
              <a:t>(4)</a:t>
            </a:r>
            <a:endParaRPr lang="en-US" sz="2400"/>
          </a:p>
        </p:txBody>
      </p:sp>
      <p:sp>
        <p:nvSpPr>
          <p:cNvPr id="17" name="TextBox 16">
            <a:extLst>
              <a:ext uri="{FF2B5EF4-FFF2-40B4-BE49-F238E27FC236}">
                <a16:creationId xmlns:a16="http://schemas.microsoft.com/office/drawing/2014/main" id="{3E3CE911-68CB-4915-9C7A-83BA6CCCD1E0}"/>
              </a:ext>
            </a:extLst>
          </p:cNvPr>
          <p:cNvSpPr txBox="1"/>
          <p:nvPr/>
        </p:nvSpPr>
        <p:spPr>
          <a:xfrm>
            <a:off x="3908845" y="5974994"/>
            <a:ext cx="567648" cy="646331"/>
          </a:xfrm>
          <a:prstGeom prst="rect">
            <a:avLst/>
          </a:prstGeom>
          <a:noFill/>
        </p:spPr>
        <p:txBody>
          <a:bodyPr wrap="square">
            <a:spAutoFit/>
          </a:bodyPr>
          <a:lstStyle/>
          <a:p>
            <a:r>
              <a:rPr lang="en-US" sz="3600" b="1">
                <a:solidFill>
                  <a:srgbClr val="00B050"/>
                </a:solidFill>
              </a:rPr>
              <a:t>✓</a:t>
            </a:r>
          </a:p>
        </p:txBody>
      </p:sp>
      <p:sp>
        <p:nvSpPr>
          <p:cNvPr id="20" name="TextBox 19">
            <a:extLst>
              <a:ext uri="{FF2B5EF4-FFF2-40B4-BE49-F238E27FC236}">
                <a16:creationId xmlns:a16="http://schemas.microsoft.com/office/drawing/2014/main" id="{3D410ADB-1C2A-4DBD-9C91-674711960080}"/>
              </a:ext>
            </a:extLst>
          </p:cNvPr>
          <p:cNvSpPr txBox="1"/>
          <p:nvPr/>
        </p:nvSpPr>
        <p:spPr>
          <a:xfrm>
            <a:off x="7248791" y="5666887"/>
            <a:ext cx="2811182" cy="461665"/>
          </a:xfrm>
          <a:prstGeom prst="rect">
            <a:avLst/>
          </a:prstGeom>
          <a:noFill/>
        </p:spPr>
        <p:txBody>
          <a:bodyPr wrap="square">
            <a:spAutoFit/>
          </a:bodyPr>
          <a:lstStyle/>
          <a:p>
            <a:pPr algn="ctr">
              <a:spcAft>
                <a:spcPts val="600"/>
              </a:spcAft>
            </a:pPr>
            <a:r>
              <a:rPr lang="en-US" sz="2400"/>
              <a:t>Problem</a:t>
            </a:r>
            <a:r>
              <a:rPr lang="en-US" sz="2400" b="1" i="1"/>
              <a:t> (3)</a:t>
            </a:r>
            <a:endParaRPr lang="en-US" sz="2400"/>
          </a:p>
        </p:txBody>
      </p:sp>
      <p:sp>
        <p:nvSpPr>
          <p:cNvPr id="16" name="TextBox 15">
            <a:extLst>
              <a:ext uri="{FF2B5EF4-FFF2-40B4-BE49-F238E27FC236}">
                <a16:creationId xmlns:a16="http://schemas.microsoft.com/office/drawing/2014/main" id="{6E3C4539-887C-4DF5-8AD4-6173BE84873F}"/>
              </a:ext>
            </a:extLst>
          </p:cNvPr>
          <p:cNvSpPr txBox="1"/>
          <p:nvPr/>
        </p:nvSpPr>
        <p:spPr>
          <a:xfrm>
            <a:off x="9456838" y="5985154"/>
            <a:ext cx="415498" cy="646331"/>
          </a:xfrm>
          <a:prstGeom prst="rect">
            <a:avLst/>
          </a:prstGeom>
          <a:noFill/>
        </p:spPr>
        <p:txBody>
          <a:bodyPr wrap="none" rtlCol="0">
            <a:spAutoFit/>
          </a:bodyPr>
          <a:lstStyle/>
          <a:p>
            <a:r>
              <a:rPr lang="en-US" sz="3600" b="1">
                <a:solidFill>
                  <a:srgbClr val="FFC000"/>
                </a:solidFill>
              </a:rPr>
              <a:t>?</a:t>
            </a:r>
            <a:endParaRPr lang="en-US" sz="2000" b="1">
              <a:solidFill>
                <a:srgbClr val="FFC000"/>
              </a:solidFill>
            </a:endParaRPr>
          </a:p>
        </p:txBody>
      </p:sp>
      <p:sp>
        <p:nvSpPr>
          <p:cNvPr id="22" name="TextBox 21">
            <a:extLst>
              <a:ext uri="{FF2B5EF4-FFF2-40B4-BE49-F238E27FC236}">
                <a16:creationId xmlns:a16="http://schemas.microsoft.com/office/drawing/2014/main" id="{7497267E-B6B6-4B90-9DC7-28E12E53DABE}"/>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Wang</a:t>
            </a:r>
            <a:r>
              <a:rPr lang="en-US" sz="1600"/>
              <a:t> et al. (2/2021), </a:t>
            </a:r>
            <a:r>
              <a:rPr lang="en-US" sz="1600">
                <a:latin typeface="Times New Roman" panose="02020603050405020304" pitchFamily="18" charset="0"/>
                <a:cs typeface="Times New Roman" panose="02020603050405020304" pitchFamily="18" charset="0"/>
              </a:rPr>
              <a:t>Wang</a:t>
            </a:r>
            <a:r>
              <a:rPr lang="en-US" sz="1600"/>
              <a:t> et al. (7/2021)</a:t>
            </a:r>
            <a:endParaRPr lang="en-US" sz="160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64CD8C1-6938-4E83-9545-44F137437DDE}"/>
              </a:ext>
            </a:extLst>
          </p:cNvPr>
          <p:cNvSpPr txBox="1"/>
          <p:nvPr/>
        </p:nvSpPr>
        <p:spPr>
          <a:xfrm>
            <a:off x="1208188" y="4396911"/>
            <a:ext cx="9775621" cy="1200329"/>
          </a:xfrm>
          <a:prstGeom prst="rect">
            <a:avLst/>
          </a:prstGeom>
          <a:noFill/>
        </p:spPr>
        <p:txBody>
          <a:bodyPr wrap="square">
            <a:spAutoFit/>
          </a:bodyPr>
          <a:lstStyle/>
          <a:p>
            <a:pPr algn="just"/>
            <a:r>
              <a:rPr lang="en-US"/>
              <a:t>Table 1: Performance and robustness of ResNet and Transformers based models on ImageNet benchmark in the segment of tiny and small-scale of parameters. The “FLOPs” computations are under the image size of 224 × 224. * denotes the model trained with knowledge distillation regime. ? for the assumption that 1 FLOP = 2 × MAdd.</a:t>
            </a:r>
          </a:p>
        </p:txBody>
      </p:sp>
      <p:pic>
        <p:nvPicPr>
          <p:cNvPr id="4" name="Picture 3">
            <a:extLst>
              <a:ext uri="{FF2B5EF4-FFF2-40B4-BE49-F238E27FC236}">
                <a16:creationId xmlns:a16="http://schemas.microsoft.com/office/drawing/2014/main" id="{9C870969-92BF-4565-B030-85C291463C49}"/>
              </a:ext>
            </a:extLst>
          </p:cNvPr>
          <p:cNvPicPr>
            <a:picLocks noChangeAspect="1"/>
          </p:cNvPicPr>
          <p:nvPr/>
        </p:nvPicPr>
        <p:blipFill>
          <a:blip r:embed="rId4"/>
          <a:stretch>
            <a:fillRect/>
          </a:stretch>
        </p:blipFill>
        <p:spPr>
          <a:xfrm>
            <a:off x="3041997" y="1106835"/>
            <a:ext cx="6108002" cy="3076017"/>
          </a:xfrm>
          <a:prstGeom prst="rect">
            <a:avLst/>
          </a:prstGeom>
        </p:spPr>
      </p:pic>
    </p:spTree>
    <p:extLst>
      <p:ext uri="{BB962C8B-B14F-4D97-AF65-F5344CB8AC3E}">
        <p14:creationId xmlns:p14="http://schemas.microsoft.com/office/powerpoint/2010/main" val="25895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7" grpId="0"/>
      <p:bldP spid="17" grpId="1"/>
      <p:bldP spid="20" grpId="0"/>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D682F6-77A1-4E15-A595-C853FB3CC488}"/>
              </a:ext>
            </a:extLst>
          </p:cNvPr>
          <p:cNvSpPr>
            <a:spLocks noGrp="1"/>
          </p:cNvSpPr>
          <p:nvPr>
            <p:ph type="sldNum" sz="quarter" idx="12"/>
          </p:nvPr>
        </p:nvSpPr>
        <p:spPr/>
        <p:txBody>
          <a:bodyPr/>
          <a:lstStyle/>
          <a:p>
            <a:fld id="{5BD996C4-0347-4117-BB9F-5CBDBDF7C387}" type="slidenum">
              <a:rPr lang="en-US" smtClean="0"/>
              <a:t>17</a:t>
            </a:fld>
            <a:endParaRPr lang="en-US"/>
          </a:p>
        </p:txBody>
      </p:sp>
      <p:sp>
        <p:nvSpPr>
          <p:cNvPr id="3" name="TextBox 2">
            <a:extLst>
              <a:ext uri="{FF2B5EF4-FFF2-40B4-BE49-F238E27FC236}">
                <a16:creationId xmlns:a16="http://schemas.microsoft.com/office/drawing/2014/main" id="{CB78EB51-F09D-4531-A103-39C9A8E63D69}"/>
              </a:ext>
            </a:extLst>
          </p:cNvPr>
          <p:cNvSpPr txBox="1"/>
          <p:nvPr/>
        </p:nvSpPr>
        <p:spPr>
          <a:xfrm>
            <a:off x="3412830" y="291432"/>
            <a:ext cx="5348516" cy="584775"/>
          </a:xfrm>
          <a:prstGeom prst="rect">
            <a:avLst/>
          </a:prstGeom>
          <a:noFill/>
        </p:spPr>
        <p:txBody>
          <a:bodyPr wrap="none" rtlCol="0">
            <a:spAutoFit/>
          </a:bodyPr>
          <a:lstStyle/>
          <a:p>
            <a:pPr algn="ctr">
              <a:spcAft>
                <a:spcPts val="600"/>
              </a:spcAft>
            </a:pPr>
            <a:r>
              <a:rPr lang="en-US" sz="3200"/>
              <a:t>Pyramid Vision Transformer</a:t>
            </a:r>
            <a:r>
              <a:rPr lang="en-US" sz="3200" baseline="30000"/>
              <a:t>(*)</a:t>
            </a:r>
            <a:endParaRPr lang="en-US" sz="3200" baseline="300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20B5791-BDB5-4A4E-8235-152BB6741D0A}"/>
              </a:ext>
            </a:extLst>
          </p:cNvPr>
          <p:cNvPicPr>
            <a:picLocks noChangeAspect="1"/>
          </p:cNvPicPr>
          <p:nvPr/>
        </p:nvPicPr>
        <p:blipFill rotWithShape="1">
          <a:blip r:embed="rId2">
            <a:extLst>
              <a:ext uri="{28A0092B-C50C-407E-A947-70E740481C1C}">
                <a14:useLocalDpi xmlns:a14="http://schemas.microsoft.com/office/drawing/2010/main" val="0"/>
              </a:ext>
            </a:extLst>
          </a:blip>
          <a:srcRect r="21250"/>
          <a:stretch/>
        </p:blipFill>
        <p:spPr>
          <a:xfrm>
            <a:off x="338819" y="1421068"/>
            <a:ext cx="7535343" cy="3737054"/>
          </a:xfrm>
          <a:prstGeom prst="rect">
            <a:avLst/>
          </a:prstGeom>
        </p:spPr>
      </p:pic>
      <p:cxnSp>
        <p:nvCxnSpPr>
          <p:cNvPr id="5" name="Straight Arrow Connector 4">
            <a:extLst>
              <a:ext uri="{FF2B5EF4-FFF2-40B4-BE49-F238E27FC236}">
                <a16:creationId xmlns:a16="http://schemas.microsoft.com/office/drawing/2014/main" id="{48E8C580-A7DC-4ECD-BE69-F8EEF3A43E09}"/>
              </a:ext>
            </a:extLst>
          </p:cNvPr>
          <p:cNvCxnSpPr>
            <a:cxnSpLocks/>
          </p:cNvCxnSpPr>
          <p:nvPr/>
        </p:nvCxnSpPr>
        <p:spPr>
          <a:xfrm>
            <a:off x="7727867" y="2451510"/>
            <a:ext cx="9929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4CD27CBA-7C55-4E16-9C0F-70A9040598E6}"/>
              </a:ext>
            </a:extLst>
          </p:cNvPr>
          <p:cNvSpPr/>
          <p:nvPr/>
        </p:nvSpPr>
        <p:spPr>
          <a:xfrm rot="16200000">
            <a:off x="3794765" y="1583454"/>
            <a:ext cx="604340" cy="7756638"/>
          </a:xfrm>
          <a:prstGeom prst="leftBrace">
            <a:avLst>
              <a:gd name="adj1" fmla="val 19268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0228DD6-90AB-4414-9EC9-5B7EFB0C9BAB}"/>
              </a:ext>
            </a:extLst>
          </p:cNvPr>
          <p:cNvSpPr txBox="1"/>
          <p:nvPr/>
        </p:nvSpPr>
        <p:spPr>
          <a:xfrm>
            <a:off x="2930527" y="5880338"/>
            <a:ext cx="2351926" cy="369332"/>
          </a:xfrm>
          <a:prstGeom prst="rect">
            <a:avLst/>
          </a:prstGeom>
          <a:noFill/>
        </p:spPr>
        <p:txBody>
          <a:bodyPr wrap="none" rtlCol="0">
            <a:spAutoFit/>
          </a:bodyPr>
          <a:lstStyle/>
          <a:p>
            <a:r>
              <a:rPr lang="en-US"/>
              <a:t>Feature extraction head</a:t>
            </a:r>
          </a:p>
        </p:txBody>
      </p:sp>
      <p:sp>
        <p:nvSpPr>
          <p:cNvPr id="12" name="Left Brace 11">
            <a:extLst>
              <a:ext uri="{FF2B5EF4-FFF2-40B4-BE49-F238E27FC236}">
                <a16:creationId xmlns:a16="http://schemas.microsoft.com/office/drawing/2014/main" id="{2406E4BD-63F2-4801-9D92-FA2812AAABCD}"/>
              </a:ext>
            </a:extLst>
          </p:cNvPr>
          <p:cNvSpPr/>
          <p:nvPr/>
        </p:nvSpPr>
        <p:spPr>
          <a:xfrm rot="16200000">
            <a:off x="9249721" y="2565956"/>
            <a:ext cx="285669" cy="992933"/>
          </a:xfrm>
          <a:prstGeom prst="leftBrace">
            <a:avLst>
              <a:gd name="adj1" fmla="val 19268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42245A30-DD10-41AE-93CF-B695B327F25F}"/>
              </a:ext>
            </a:extLst>
          </p:cNvPr>
          <p:cNvSpPr txBox="1"/>
          <p:nvPr/>
        </p:nvSpPr>
        <p:spPr>
          <a:xfrm>
            <a:off x="8418569" y="3302080"/>
            <a:ext cx="1947969" cy="369332"/>
          </a:xfrm>
          <a:prstGeom prst="rect">
            <a:avLst/>
          </a:prstGeom>
          <a:noFill/>
        </p:spPr>
        <p:txBody>
          <a:bodyPr wrap="none" rtlCol="0">
            <a:spAutoFit/>
          </a:bodyPr>
          <a:lstStyle/>
          <a:p>
            <a:r>
              <a:rPr lang="en-US"/>
              <a:t>Classification head</a:t>
            </a:r>
          </a:p>
        </p:txBody>
      </p:sp>
      <p:pic>
        <p:nvPicPr>
          <p:cNvPr id="14" name="Picture 13">
            <a:extLst>
              <a:ext uri="{FF2B5EF4-FFF2-40B4-BE49-F238E27FC236}">
                <a16:creationId xmlns:a16="http://schemas.microsoft.com/office/drawing/2014/main" id="{971840FC-AF58-4D2F-8F1E-1CF37D7B7D3E}"/>
              </a:ext>
            </a:extLst>
          </p:cNvPr>
          <p:cNvPicPr>
            <a:picLocks noChangeAspect="1"/>
          </p:cNvPicPr>
          <p:nvPr/>
        </p:nvPicPr>
        <p:blipFill>
          <a:blip r:embed="rId3"/>
          <a:stretch>
            <a:fillRect/>
          </a:stretch>
        </p:blipFill>
        <p:spPr>
          <a:xfrm>
            <a:off x="8746618" y="2002408"/>
            <a:ext cx="1291877" cy="898203"/>
          </a:xfrm>
          <a:prstGeom prst="rect">
            <a:avLst/>
          </a:prstGeom>
        </p:spPr>
      </p:pic>
      <p:sp>
        <p:nvSpPr>
          <p:cNvPr id="15" name="Left Brace 14">
            <a:extLst>
              <a:ext uri="{FF2B5EF4-FFF2-40B4-BE49-F238E27FC236}">
                <a16:creationId xmlns:a16="http://schemas.microsoft.com/office/drawing/2014/main" id="{BB2E6E0C-5984-4064-975D-A32C65DE1E86}"/>
              </a:ext>
            </a:extLst>
          </p:cNvPr>
          <p:cNvSpPr/>
          <p:nvPr/>
        </p:nvSpPr>
        <p:spPr>
          <a:xfrm>
            <a:off x="10261060" y="1799945"/>
            <a:ext cx="210957" cy="1323439"/>
          </a:xfrm>
          <a:prstGeom prst="leftBrace">
            <a:avLst>
              <a:gd name="adj1" fmla="val 94842"/>
              <a:gd name="adj2" fmla="val 4934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BF5E92E4-3E4E-484A-8F78-A878EA908B03}"/>
              </a:ext>
            </a:extLst>
          </p:cNvPr>
          <p:cNvSpPr txBox="1"/>
          <p:nvPr/>
        </p:nvSpPr>
        <p:spPr>
          <a:xfrm>
            <a:off x="10366538" y="1923055"/>
            <a:ext cx="2901543" cy="1077218"/>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a:latin typeface="Times New Roman" panose="02020603050405020304" pitchFamily="18" charset="0"/>
              </a:rPr>
              <a:t>Normal</a:t>
            </a:r>
          </a:p>
          <a:p>
            <a:pPr marL="342900" indent="-342900">
              <a:spcAft>
                <a:spcPts val="600"/>
              </a:spcAft>
              <a:buFont typeface="Arial" panose="020B0604020202020204" pitchFamily="34" charset="0"/>
              <a:buChar char="•"/>
            </a:pPr>
            <a:r>
              <a:rPr lang="en-US">
                <a:latin typeface="Times New Roman" panose="02020603050405020304" pitchFamily="18" charset="0"/>
              </a:rPr>
              <a:t>Pneumonia</a:t>
            </a:r>
          </a:p>
          <a:p>
            <a:pPr marL="342900" indent="-342900">
              <a:spcAft>
                <a:spcPts val="600"/>
              </a:spcAft>
              <a:buFont typeface="Arial" panose="020B0604020202020204" pitchFamily="34" charset="0"/>
              <a:buChar char="•"/>
            </a:pPr>
            <a:r>
              <a:rPr lang="en-US">
                <a:latin typeface="Times New Roman" panose="02020603050405020304" pitchFamily="18" charset="0"/>
              </a:rPr>
              <a:t>COVID-19</a:t>
            </a:r>
          </a:p>
        </p:txBody>
      </p:sp>
      <p:sp>
        <p:nvSpPr>
          <p:cNvPr id="17" name="TextBox 16">
            <a:extLst>
              <a:ext uri="{FF2B5EF4-FFF2-40B4-BE49-F238E27FC236}">
                <a16:creationId xmlns:a16="http://schemas.microsoft.com/office/drawing/2014/main" id="{A366F4F9-5488-417F-8C42-FC53DD993B4D}"/>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Wang</a:t>
            </a:r>
            <a:r>
              <a:rPr lang="en-US" sz="1600"/>
              <a:t> et al. (2/2021),  </a:t>
            </a:r>
            <a:r>
              <a:rPr lang="en-US" sz="1600">
                <a:latin typeface="Times New Roman" panose="02020603050405020304" pitchFamily="18" charset="0"/>
                <a:cs typeface="Times New Roman" panose="02020603050405020304" pitchFamily="18" charset="0"/>
              </a:rPr>
              <a:t>Wang</a:t>
            </a:r>
            <a:r>
              <a:rPr lang="en-US" sz="1600"/>
              <a:t> et al. (7/2021)</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1644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18</a:t>
            </a:fld>
            <a:endParaRPr lang="en-US"/>
          </a:p>
        </p:txBody>
      </p:sp>
      <p:sp>
        <p:nvSpPr>
          <p:cNvPr id="10" name="TextBox 9">
            <a:extLst>
              <a:ext uri="{FF2B5EF4-FFF2-40B4-BE49-F238E27FC236}">
                <a16:creationId xmlns:a16="http://schemas.microsoft.com/office/drawing/2014/main" id="{9803F7C1-0107-461C-BAD1-F459C623B06E}"/>
              </a:ext>
            </a:extLst>
          </p:cNvPr>
          <p:cNvSpPr txBox="1"/>
          <p:nvPr/>
        </p:nvSpPr>
        <p:spPr>
          <a:xfrm>
            <a:off x="3609582" y="2721114"/>
            <a:ext cx="4972836" cy="707886"/>
          </a:xfrm>
          <a:prstGeom prst="rect">
            <a:avLst/>
          </a:prstGeom>
          <a:noFill/>
        </p:spPr>
        <p:txBody>
          <a:bodyPr wrap="none" rtlCol="0">
            <a:spAutoFit/>
          </a:bodyPr>
          <a:lstStyle/>
          <a:p>
            <a:r>
              <a:rPr lang="en-US" sz="4000"/>
              <a:t>Moveback to the task...</a:t>
            </a:r>
          </a:p>
        </p:txBody>
      </p:sp>
    </p:spTree>
    <p:extLst>
      <p:ext uri="{BB962C8B-B14F-4D97-AF65-F5344CB8AC3E}">
        <p14:creationId xmlns:p14="http://schemas.microsoft.com/office/powerpoint/2010/main" val="181028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19</a:t>
            </a:fld>
            <a:endParaRPr lang="en-US"/>
          </a:p>
        </p:txBody>
      </p:sp>
      <p:sp>
        <p:nvSpPr>
          <p:cNvPr id="7" name="TextBox 6">
            <a:extLst>
              <a:ext uri="{FF2B5EF4-FFF2-40B4-BE49-F238E27FC236}">
                <a16:creationId xmlns:a16="http://schemas.microsoft.com/office/drawing/2014/main" id="{F1E253A2-D2CF-4EEE-848C-505854AD966D}"/>
              </a:ext>
            </a:extLst>
          </p:cNvPr>
          <p:cNvSpPr txBox="1"/>
          <p:nvPr/>
        </p:nvSpPr>
        <p:spPr>
          <a:xfrm>
            <a:off x="4044706" y="291432"/>
            <a:ext cx="4084773" cy="584775"/>
          </a:xfrm>
          <a:prstGeom prst="rect">
            <a:avLst/>
          </a:prstGeom>
          <a:noFill/>
        </p:spPr>
        <p:txBody>
          <a:bodyPr wrap="none" rtlCol="0">
            <a:spAutoFit/>
          </a:bodyPr>
          <a:lstStyle/>
          <a:p>
            <a:pPr algn="ctr">
              <a:spcAft>
                <a:spcPts val="600"/>
              </a:spcAft>
            </a:pPr>
            <a:r>
              <a:rPr lang="en-US" sz="3200"/>
              <a:t>The COVIDx Dataset</a:t>
            </a:r>
            <a:r>
              <a:rPr lang="en-US" sz="3200" baseline="30000"/>
              <a:t>(*)</a:t>
            </a:r>
            <a:endParaRPr lang="en-US" sz="3200" baseline="3000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8D49BD5-CAF4-45C6-A534-EB5947730B41}"/>
              </a:ext>
            </a:extLst>
          </p:cNvPr>
          <p:cNvPicPr>
            <a:picLocks noChangeAspect="1"/>
          </p:cNvPicPr>
          <p:nvPr/>
        </p:nvPicPr>
        <p:blipFill>
          <a:blip r:embed="rId2"/>
          <a:stretch>
            <a:fillRect/>
          </a:stretch>
        </p:blipFill>
        <p:spPr>
          <a:xfrm>
            <a:off x="3316514" y="3175001"/>
            <a:ext cx="5558971" cy="1803511"/>
          </a:xfrm>
          <a:prstGeom prst="rect">
            <a:avLst/>
          </a:prstGeom>
        </p:spPr>
      </p:pic>
      <p:sp>
        <p:nvSpPr>
          <p:cNvPr id="11" name="TextBox 10">
            <a:extLst>
              <a:ext uri="{FF2B5EF4-FFF2-40B4-BE49-F238E27FC236}">
                <a16:creationId xmlns:a16="http://schemas.microsoft.com/office/drawing/2014/main" id="{EAA7B0AF-CAA0-45C5-A43D-1053DCE8D384}"/>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The COVIDx dataset</a:t>
            </a:r>
          </a:p>
        </p:txBody>
      </p:sp>
      <p:sp>
        <p:nvSpPr>
          <p:cNvPr id="12" name="TextBox 11">
            <a:extLst>
              <a:ext uri="{FF2B5EF4-FFF2-40B4-BE49-F238E27FC236}">
                <a16:creationId xmlns:a16="http://schemas.microsoft.com/office/drawing/2014/main" id="{137980CE-7A25-4ECC-96C3-6F85BDAC4AD4}"/>
              </a:ext>
            </a:extLst>
          </p:cNvPr>
          <p:cNvSpPr txBox="1"/>
          <p:nvPr/>
        </p:nvSpPr>
        <p:spPr>
          <a:xfrm>
            <a:off x="792479" y="1277046"/>
            <a:ext cx="10607040" cy="1323439"/>
          </a:xfrm>
          <a:prstGeom prst="rect">
            <a:avLst/>
          </a:prstGeom>
          <a:noFill/>
        </p:spPr>
        <p:txBody>
          <a:bodyPr wrap="square">
            <a:spAutoFit/>
          </a:bodyPr>
          <a:lstStyle/>
          <a:p>
            <a:pPr algn="just"/>
            <a:r>
              <a:rPr lang="en-US" sz="2000" dirty="0"/>
              <a:t>We collect a total of 20,401 image of cases in this material dataset, comprising 10,183 normal cases, 7,405 cases confirmed as pneumonia and 2,494 cases confirm as COVID-19 for development set. For test set, we collect 100 normal cases 105 cases confirmed as pneumonia and 214 cases confirm as </a:t>
            </a:r>
            <a:r>
              <a:rPr lang="en-US" sz="2000"/>
              <a:t>COVID-19.</a:t>
            </a:r>
            <a:endParaRPr lang="en-US" sz="2000" dirty="0"/>
          </a:p>
        </p:txBody>
      </p:sp>
      <p:sp>
        <p:nvSpPr>
          <p:cNvPr id="14" name="TextBox 13">
            <a:extLst>
              <a:ext uri="{FF2B5EF4-FFF2-40B4-BE49-F238E27FC236}">
                <a16:creationId xmlns:a16="http://schemas.microsoft.com/office/drawing/2014/main" id="{6A7C7F7E-BCE9-4497-8B5B-4DEE29DDF7E2}"/>
              </a:ext>
            </a:extLst>
          </p:cNvPr>
          <p:cNvSpPr txBox="1"/>
          <p:nvPr/>
        </p:nvSpPr>
        <p:spPr>
          <a:xfrm>
            <a:off x="1733532" y="5379351"/>
            <a:ext cx="8707120" cy="923330"/>
          </a:xfrm>
          <a:prstGeom prst="rect">
            <a:avLst/>
          </a:prstGeom>
          <a:noFill/>
        </p:spPr>
        <p:txBody>
          <a:bodyPr wrap="square">
            <a:spAutoFit/>
          </a:bodyPr>
          <a:lstStyle/>
          <a:p>
            <a:pPr algn="just"/>
            <a:r>
              <a:rPr lang="en-US"/>
              <a:t>Our objective is fast training, so for each training epoch, we stochastically portion 2,394 images of normal and pneumonia classes from the original dataset and load them along with all of COVID-19 cases.</a:t>
            </a:r>
          </a:p>
        </p:txBody>
      </p:sp>
      <p:sp>
        <p:nvSpPr>
          <p:cNvPr id="15" name="TextBox 14">
            <a:extLst>
              <a:ext uri="{FF2B5EF4-FFF2-40B4-BE49-F238E27FC236}">
                <a16:creationId xmlns:a16="http://schemas.microsoft.com/office/drawing/2014/main" id="{26989656-9219-4413-9F49-F22BC64AE645}"/>
              </a:ext>
            </a:extLst>
          </p:cNvPr>
          <p:cNvSpPr txBox="1"/>
          <p:nvPr/>
        </p:nvSpPr>
        <p:spPr>
          <a:xfrm>
            <a:off x="2490452" y="5505233"/>
            <a:ext cx="7193279" cy="369332"/>
          </a:xfrm>
          <a:prstGeom prst="rect">
            <a:avLst/>
          </a:prstGeom>
          <a:noFill/>
        </p:spPr>
        <p:txBody>
          <a:bodyPr wrap="square">
            <a:spAutoFit/>
          </a:bodyPr>
          <a:lstStyle/>
          <a:p>
            <a:r>
              <a:rPr lang="en-US"/>
              <a:t>The detail of distribution of image amounts by cases and dataset splitting</a:t>
            </a:r>
          </a:p>
        </p:txBody>
      </p:sp>
      <p:pic>
        <p:nvPicPr>
          <p:cNvPr id="3" name="Picture 2">
            <a:extLst>
              <a:ext uri="{FF2B5EF4-FFF2-40B4-BE49-F238E27FC236}">
                <a16:creationId xmlns:a16="http://schemas.microsoft.com/office/drawing/2014/main" id="{2B306762-502F-4998-B526-EFD8B2D6C087}"/>
              </a:ext>
            </a:extLst>
          </p:cNvPr>
          <p:cNvPicPr>
            <a:picLocks noChangeAspect="1"/>
          </p:cNvPicPr>
          <p:nvPr/>
        </p:nvPicPr>
        <p:blipFill>
          <a:blip r:embed="rId3"/>
          <a:stretch>
            <a:fillRect/>
          </a:stretch>
        </p:blipFill>
        <p:spPr>
          <a:xfrm>
            <a:off x="4085160" y="2704539"/>
            <a:ext cx="4003862" cy="2584521"/>
          </a:xfrm>
          <a:prstGeom prst="rect">
            <a:avLst/>
          </a:prstGeom>
        </p:spPr>
      </p:pic>
    </p:spTree>
    <p:extLst>
      <p:ext uri="{BB962C8B-B14F-4D97-AF65-F5344CB8AC3E}">
        <p14:creationId xmlns:p14="http://schemas.microsoft.com/office/powerpoint/2010/main" val="366392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2330C-1232-4F9B-B1C1-5C80FC99159F}"/>
              </a:ext>
            </a:extLst>
          </p:cNvPr>
          <p:cNvSpPr>
            <a:spLocks noGrp="1"/>
          </p:cNvSpPr>
          <p:nvPr>
            <p:ph type="sldNum" sz="quarter" idx="12"/>
          </p:nvPr>
        </p:nvSpPr>
        <p:spPr/>
        <p:txBody>
          <a:bodyPr/>
          <a:lstStyle/>
          <a:p>
            <a:fld id="{5BD996C4-0347-4117-BB9F-5CBDBDF7C387}" type="slidenum">
              <a:rPr lang="en-US" smtClean="0"/>
              <a:t>2</a:t>
            </a:fld>
            <a:endParaRPr lang="en-US"/>
          </a:p>
        </p:txBody>
      </p:sp>
      <p:pic>
        <p:nvPicPr>
          <p:cNvPr id="5" name="Picture 4">
            <a:extLst>
              <a:ext uri="{FF2B5EF4-FFF2-40B4-BE49-F238E27FC236}">
                <a16:creationId xmlns:a16="http://schemas.microsoft.com/office/drawing/2014/main" id="{585167E2-3A14-43F2-A302-772030CDDA10}"/>
              </a:ext>
            </a:extLst>
          </p:cNvPr>
          <p:cNvPicPr>
            <a:picLocks noChangeAspect="1"/>
          </p:cNvPicPr>
          <p:nvPr/>
        </p:nvPicPr>
        <p:blipFill rotWithShape="1">
          <a:blip r:embed="rId2">
            <a:extLst>
              <a:ext uri="{28A0092B-C50C-407E-A947-70E740481C1C}">
                <a14:useLocalDpi xmlns:a14="http://schemas.microsoft.com/office/drawing/2010/main" val="0"/>
              </a:ext>
            </a:extLst>
          </a:blip>
          <a:srcRect l="31389" r="33966" b="10718"/>
          <a:stretch/>
        </p:blipFill>
        <p:spPr>
          <a:xfrm>
            <a:off x="4619555" y="1265897"/>
            <a:ext cx="2759157" cy="2481199"/>
          </a:xfrm>
          <a:prstGeom prst="rect">
            <a:avLst/>
          </a:prstGeom>
        </p:spPr>
      </p:pic>
      <p:sp>
        <p:nvSpPr>
          <p:cNvPr id="6" name="TextBox 5">
            <a:extLst>
              <a:ext uri="{FF2B5EF4-FFF2-40B4-BE49-F238E27FC236}">
                <a16:creationId xmlns:a16="http://schemas.microsoft.com/office/drawing/2014/main" id="{AB08CEEA-2183-44E2-B159-822BFEEB4C45}"/>
              </a:ext>
            </a:extLst>
          </p:cNvPr>
          <p:cNvSpPr txBox="1"/>
          <p:nvPr/>
        </p:nvSpPr>
        <p:spPr>
          <a:xfrm>
            <a:off x="1527652" y="3877900"/>
            <a:ext cx="2759157" cy="430887"/>
          </a:xfrm>
          <a:prstGeom prst="rect">
            <a:avLst/>
          </a:prstGeom>
          <a:noFill/>
        </p:spPr>
        <p:txBody>
          <a:bodyPr wrap="square" rtlCol="0">
            <a:spAutoFit/>
          </a:bodyPr>
          <a:lstStyle/>
          <a:p>
            <a:r>
              <a:rPr lang="en-US" sz="2200" cap="all">
                <a:latin typeface="Times New Roman" panose="02020603050405020304" pitchFamily="18" charset="0"/>
              </a:rPr>
              <a:t>COVID-19 </a:t>
            </a:r>
            <a:r>
              <a:rPr lang="en-US" sz="2200">
                <a:latin typeface="Times New Roman" panose="02020603050405020304" pitchFamily="18" charset="0"/>
              </a:rPr>
              <a:t>pneumonia</a:t>
            </a:r>
            <a:endParaRPr lang="en-US" sz="2200" cap="all">
              <a:latin typeface="Times New Roman" panose="02020603050405020304" pitchFamily="18" charset="0"/>
            </a:endParaRPr>
          </a:p>
        </p:txBody>
      </p:sp>
      <p:sp>
        <p:nvSpPr>
          <p:cNvPr id="7" name="TextBox 6">
            <a:extLst>
              <a:ext uri="{FF2B5EF4-FFF2-40B4-BE49-F238E27FC236}">
                <a16:creationId xmlns:a16="http://schemas.microsoft.com/office/drawing/2014/main" id="{5C074B01-A1EB-4470-BDC7-22C7B2CE0AD7}"/>
              </a:ext>
            </a:extLst>
          </p:cNvPr>
          <p:cNvSpPr txBox="1"/>
          <p:nvPr/>
        </p:nvSpPr>
        <p:spPr>
          <a:xfrm>
            <a:off x="5052725" y="3877900"/>
            <a:ext cx="2086549" cy="430887"/>
          </a:xfrm>
          <a:prstGeom prst="rect">
            <a:avLst/>
          </a:prstGeom>
          <a:noFill/>
        </p:spPr>
        <p:txBody>
          <a:bodyPr wrap="square" rtlCol="0">
            <a:spAutoFit/>
          </a:bodyPr>
          <a:lstStyle/>
          <a:p>
            <a:r>
              <a:rPr lang="en-US" sz="2200">
                <a:latin typeface="Times New Roman" panose="02020603050405020304" pitchFamily="18" charset="0"/>
                <a:cs typeface="Times New Roman" panose="02020603050405020304" pitchFamily="18" charset="0"/>
              </a:rPr>
              <a:t>Viral pneumonia</a:t>
            </a:r>
          </a:p>
        </p:txBody>
      </p:sp>
      <p:sp>
        <p:nvSpPr>
          <p:cNvPr id="8" name="TextBox 7">
            <a:extLst>
              <a:ext uri="{FF2B5EF4-FFF2-40B4-BE49-F238E27FC236}">
                <a16:creationId xmlns:a16="http://schemas.microsoft.com/office/drawing/2014/main" id="{8F26A66B-5031-4401-A4CB-6E79CC023876}"/>
              </a:ext>
            </a:extLst>
          </p:cNvPr>
          <p:cNvSpPr txBox="1"/>
          <p:nvPr/>
        </p:nvSpPr>
        <p:spPr>
          <a:xfrm>
            <a:off x="7905190" y="3785568"/>
            <a:ext cx="2818163" cy="769441"/>
          </a:xfrm>
          <a:prstGeom prst="rect">
            <a:avLst/>
          </a:prstGeom>
          <a:noFill/>
        </p:spPr>
        <p:txBody>
          <a:bodyPr wrap="square" rtlCol="0">
            <a:spAutoFit/>
          </a:bodyPr>
          <a:lstStyle/>
          <a:p>
            <a:pPr algn="ctr"/>
            <a:r>
              <a:rPr lang="en-US" sz="2200">
                <a:latin typeface="Times New Roman" panose="02020603050405020304" pitchFamily="18" charset="0"/>
                <a:cs typeface="Times New Roman" panose="02020603050405020304" pitchFamily="18" charset="0"/>
              </a:rPr>
              <a:t>Normal </a:t>
            </a:r>
            <a:br>
              <a:rPr lang="en-US" sz="2200">
                <a:latin typeface="Times New Roman" panose="02020603050405020304" pitchFamily="18" charset="0"/>
                <a:cs typeface="Times New Roman" panose="02020603050405020304" pitchFamily="18" charset="0"/>
              </a:rPr>
            </a:br>
            <a:r>
              <a:rPr lang="en-US" sz="2200">
                <a:latin typeface="Times New Roman" panose="02020603050405020304" pitchFamily="18" charset="0"/>
                <a:cs typeface="Times New Roman" panose="02020603050405020304" pitchFamily="18" charset="0"/>
              </a:rPr>
              <a:t>(</a:t>
            </a:r>
            <a:r>
              <a:rPr lang="en-US" sz="2200">
                <a:latin typeface="Times New Roman" panose="02020603050405020304" pitchFamily="18" charset="0"/>
              </a:rPr>
              <a:t>no respiratory disease)</a:t>
            </a:r>
            <a:endParaRPr lang="en-US" sz="220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899DC23-E412-4F98-ADE3-B896E8947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410" y="1246001"/>
            <a:ext cx="2463453" cy="2463453"/>
          </a:xfrm>
          <a:prstGeom prst="rect">
            <a:avLst/>
          </a:prstGeom>
        </p:spPr>
      </p:pic>
      <p:sp>
        <p:nvSpPr>
          <p:cNvPr id="10" name="TextBox 9">
            <a:extLst>
              <a:ext uri="{FF2B5EF4-FFF2-40B4-BE49-F238E27FC236}">
                <a16:creationId xmlns:a16="http://schemas.microsoft.com/office/drawing/2014/main" id="{09865087-E0CF-405D-A474-6C011D8F33B6}"/>
              </a:ext>
            </a:extLst>
          </p:cNvPr>
          <p:cNvSpPr txBox="1"/>
          <p:nvPr/>
        </p:nvSpPr>
        <p:spPr>
          <a:xfrm>
            <a:off x="424960" y="4779393"/>
            <a:ext cx="11342077" cy="1400383"/>
          </a:xfrm>
          <a:prstGeom prst="rect">
            <a:avLst/>
          </a:prstGeom>
          <a:noFill/>
        </p:spPr>
        <p:txBody>
          <a:bodyPr wrap="square">
            <a:spAutoFit/>
          </a:bodyPr>
          <a:lstStyle/>
          <a:p>
            <a:pPr algn="just">
              <a:spcAft>
                <a:spcPts val="600"/>
              </a:spcAft>
            </a:pPr>
            <a:r>
              <a:rPr lang="en-US" sz="2000">
                <a:latin typeface="Times New Roman" panose="02020603050405020304" pitchFamily="18" charset="0"/>
                <a:cs typeface="Times New Roman" panose="02020603050405020304" pitchFamily="18" charset="0"/>
              </a:rPr>
              <a:t>+ Generally, similar to Viral pneumonia, the density of </a:t>
            </a:r>
            <a:r>
              <a:rPr lang="en-US" sz="2000">
                <a:solidFill>
                  <a:srgbClr val="FF0000"/>
                </a:solidFill>
                <a:latin typeface="Times New Roman" panose="02020603050405020304" pitchFamily="18" charset="0"/>
                <a:cs typeface="Times New Roman" panose="02020603050405020304" pitchFamily="18" charset="0"/>
              </a:rPr>
              <a:t>white spots</a:t>
            </a:r>
            <a:r>
              <a:rPr lang="en-US" sz="2000">
                <a:latin typeface="Times New Roman" panose="02020603050405020304" pitchFamily="18" charset="0"/>
                <a:cs typeface="Times New Roman" panose="02020603050405020304" pitchFamily="18" charset="0"/>
              </a:rPr>
              <a:t> (medically known as the ground glass pattern) is increased in the case of COVID-19, which causes whiteness in the lungs on radiology.</a:t>
            </a:r>
          </a:p>
          <a:p>
            <a:pPr algn="just">
              <a:spcAft>
                <a:spcPts val="600"/>
              </a:spcAft>
            </a:pPr>
            <a:r>
              <a:rPr lang="en-US" sz="2000" i="1">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The specialist can confirm the disease by the appearance of a ground-glass pattern due to the increased whiteness.</a:t>
            </a:r>
          </a:p>
        </p:txBody>
      </p:sp>
      <p:sp>
        <p:nvSpPr>
          <p:cNvPr id="11" name="TextBox 10">
            <a:extLst>
              <a:ext uri="{FF2B5EF4-FFF2-40B4-BE49-F238E27FC236}">
                <a16:creationId xmlns:a16="http://schemas.microsoft.com/office/drawing/2014/main" id="{7C99DB17-1CBA-41E4-9285-14B530B810D5}"/>
              </a:ext>
            </a:extLst>
          </p:cNvPr>
          <p:cNvSpPr txBox="1"/>
          <p:nvPr/>
        </p:nvSpPr>
        <p:spPr>
          <a:xfrm>
            <a:off x="2973064" y="291432"/>
            <a:ext cx="6227987" cy="584775"/>
          </a:xfrm>
          <a:prstGeom prst="rect">
            <a:avLst/>
          </a:prstGeom>
          <a:noFill/>
        </p:spPr>
        <p:txBody>
          <a:bodyPr wrap="none" rtlCol="0">
            <a:spAutoFit/>
          </a:bodyPr>
          <a:lstStyle/>
          <a:p>
            <a:pPr algn="ctr">
              <a:spcAft>
                <a:spcPts val="600"/>
              </a:spcAft>
            </a:pPr>
            <a:r>
              <a:rPr lang="en-US" sz="3200">
                <a:latin typeface="Times New Roman" panose="02020603050405020304" pitchFamily="18" charset="0"/>
                <a:cs typeface="Times New Roman" panose="02020603050405020304" pitchFamily="18" charset="0"/>
              </a:rPr>
              <a:t>Diagnositic imaging via Chest X-ray</a:t>
            </a:r>
          </a:p>
        </p:txBody>
      </p:sp>
      <p:sp>
        <p:nvSpPr>
          <p:cNvPr id="12" name="TextBox 11">
            <a:extLst>
              <a:ext uri="{FF2B5EF4-FFF2-40B4-BE49-F238E27FC236}">
                <a16:creationId xmlns:a16="http://schemas.microsoft.com/office/drawing/2014/main" id="{917C4179-336B-4F1C-BAAF-84CD1384E2A9}"/>
              </a:ext>
            </a:extLst>
          </p:cNvPr>
          <p:cNvSpPr txBox="1"/>
          <p:nvPr/>
        </p:nvSpPr>
        <p:spPr>
          <a:xfrm>
            <a:off x="404446" y="4781542"/>
            <a:ext cx="11383108" cy="1092607"/>
          </a:xfrm>
          <a:prstGeom prst="rect">
            <a:avLst/>
          </a:prstGeom>
          <a:noFill/>
        </p:spPr>
        <p:txBody>
          <a:bodyPr wrap="square" rtlCol="0">
            <a:spAutoFit/>
          </a:bodyPr>
          <a:lstStyle/>
          <a:p>
            <a:pPr>
              <a:spcAft>
                <a:spcPts val="600"/>
              </a:spcAft>
            </a:pPr>
            <a:r>
              <a:rPr lang="en-US" sz="2000">
                <a:latin typeface="Times New Roman" panose="02020603050405020304" pitchFamily="18" charset="0"/>
                <a:cs typeface="Times New Roman" panose="02020603050405020304" pitchFamily="18" charset="0"/>
              </a:rPr>
              <a:t>+ These two diseases are difficult for radiologists to distinguish since their visual manifestations and medical symptoms are similar. It is a challenge for radiologists who are inexperienced with respiratory diseases. </a:t>
            </a:r>
          </a:p>
          <a:p>
            <a:pPr marL="342900" indent="-342900">
              <a:spcAft>
                <a:spcPts val="600"/>
              </a:spcAft>
              <a:buFont typeface="Symbol" panose="05050102010706020507" pitchFamily="18" charset="2"/>
              <a:buChar char="Þ"/>
            </a:pPr>
            <a:r>
              <a:rPr lang="en-US" sz="2000">
                <a:latin typeface="Times New Roman" panose="02020603050405020304" pitchFamily="18" charset="0"/>
                <a:cs typeface="Times New Roman" panose="02020603050405020304" pitchFamily="18" charset="0"/>
              </a:rPr>
              <a:t>Lack of human resources for the anti-epidemic work.</a:t>
            </a:r>
          </a:p>
        </p:txBody>
      </p:sp>
      <p:sp>
        <p:nvSpPr>
          <p:cNvPr id="13" name="TextBox 12">
            <a:extLst>
              <a:ext uri="{FF2B5EF4-FFF2-40B4-BE49-F238E27FC236}">
                <a16:creationId xmlns:a16="http://schemas.microsoft.com/office/drawing/2014/main" id="{EC15F941-6D9A-496E-B677-6A253400D0EE}"/>
              </a:ext>
            </a:extLst>
          </p:cNvPr>
          <p:cNvSpPr txBox="1"/>
          <p:nvPr/>
        </p:nvSpPr>
        <p:spPr>
          <a:xfrm>
            <a:off x="1769322" y="4939652"/>
            <a:ext cx="8459624" cy="707886"/>
          </a:xfrm>
          <a:prstGeom prst="rect">
            <a:avLst/>
          </a:prstGeom>
          <a:noFill/>
        </p:spPr>
        <p:txBody>
          <a:bodyPr wrap="none" rtlCol="0">
            <a:spAutoFit/>
          </a:bodyPr>
          <a:lstStyle/>
          <a:p>
            <a:pPr algn="ctr"/>
            <a:r>
              <a:rPr lang="en-US" sz="2000">
                <a:solidFill>
                  <a:srgbClr val="FF0000"/>
                </a:solidFill>
                <a:latin typeface="Times New Roman" panose="02020603050405020304" pitchFamily="18" charset="0"/>
                <a:cs typeface="Times New Roman" panose="02020603050405020304" pitchFamily="18" charset="0"/>
              </a:rPr>
              <a:t>Solution: </a:t>
            </a:r>
            <a:r>
              <a:rPr lang="en-US" sz="2000">
                <a:latin typeface="Times New Roman" panose="02020603050405020304" pitchFamily="18" charset="0"/>
                <a:cs typeface="Times New Roman" panose="02020603050405020304" pitchFamily="18" charset="0"/>
              </a:rPr>
              <a:t>using the power of Artificial Neural Network for the clinical diagnosis.</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Economize finance and human resources! </a:t>
            </a:r>
          </a:p>
        </p:txBody>
      </p:sp>
      <p:sp>
        <p:nvSpPr>
          <p:cNvPr id="14" name="TextBox 13">
            <a:extLst>
              <a:ext uri="{FF2B5EF4-FFF2-40B4-BE49-F238E27FC236}">
                <a16:creationId xmlns:a16="http://schemas.microsoft.com/office/drawing/2014/main" id="{2F69EB8A-CDED-494B-83A4-122D9B22C4EC}"/>
              </a:ext>
            </a:extLst>
          </p:cNvPr>
          <p:cNvSpPr txBox="1"/>
          <p:nvPr/>
        </p:nvSpPr>
        <p:spPr>
          <a:xfrm>
            <a:off x="3130062" y="6566568"/>
            <a:ext cx="184731" cy="369332"/>
          </a:xfrm>
          <a:prstGeom prst="rect">
            <a:avLst/>
          </a:prstGeom>
          <a:noFill/>
        </p:spPr>
        <p:txBody>
          <a:bodyPr wrap="none" rtlCol="0">
            <a:spAutoFit/>
          </a:bodyPr>
          <a:lstStyle/>
          <a:p>
            <a:endParaRPr lang="en-US">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EB2D859-175A-4B2B-80AB-549DF6A8B519}"/>
              </a:ext>
            </a:extLst>
          </p:cNvPr>
          <p:cNvSpPr txBox="1"/>
          <p:nvPr/>
        </p:nvSpPr>
        <p:spPr>
          <a:xfrm>
            <a:off x="51951" y="6485403"/>
            <a:ext cx="2826185"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COVIDx dataset.</a:t>
            </a:r>
          </a:p>
        </p:txBody>
      </p:sp>
      <p:sp>
        <p:nvSpPr>
          <p:cNvPr id="2" name="TextBox 1">
            <a:extLst>
              <a:ext uri="{FF2B5EF4-FFF2-40B4-BE49-F238E27FC236}">
                <a16:creationId xmlns:a16="http://schemas.microsoft.com/office/drawing/2014/main" id="{0E842B27-B2E0-452E-A445-796FF7BB682C}"/>
              </a:ext>
            </a:extLst>
          </p:cNvPr>
          <p:cNvSpPr txBox="1"/>
          <p:nvPr/>
        </p:nvSpPr>
        <p:spPr>
          <a:xfrm>
            <a:off x="10723353" y="3447014"/>
            <a:ext cx="425116"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a:t>
            </a:r>
          </a:p>
        </p:txBody>
      </p:sp>
      <p:pic>
        <p:nvPicPr>
          <p:cNvPr id="2050" name="Picture 2" descr="Không có mô tả ảnh.">
            <a:extLst>
              <a:ext uri="{FF2B5EF4-FFF2-40B4-BE49-F238E27FC236}">
                <a16:creationId xmlns:a16="http://schemas.microsoft.com/office/drawing/2014/main" id="{D827BB44-C7CA-4365-AF28-719771128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184" y="1229819"/>
            <a:ext cx="2746174" cy="244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5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20</a:t>
            </a:fld>
            <a:endParaRPr lang="en-US"/>
          </a:p>
        </p:txBody>
      </p:sp>
      <p:sp>
        <p:nvSpPr>
          <p:cNvPr id="5" name="TextBox 4">
            <a:extLst>
              <a:ext uri="{FF2B5EF4-FFF2-40B4-BE49-F238E27FC236}">
                <a16:creationId xmlns:a16="http://schemas.microsoft.com/office/drawing/2014/main" id="{DAEADBDA-E3B9-40F6-9F00-248B7228756C}"/>
              </a:ext>
            </a:extLst>
          </p:cNvPr>
          <p:cNvSpPr txBox="1"/>
          <p:nvPr/>
        </p:nvSpPr>
        <p:spPr>
          <a:xfrm>
            <a:off x="2864902" y="291432"/>
            <a:ext cx="6444393" cy="584775"/>
          </a:xfrm>
          <a:prstGeom prst="rect">
            <a:avLst/>
          </a:prstGeom>
          <a:noFill/>
        </p:spPr>
        <p:txBody>
          <a:bodyPr wrap="none" rtlCol="0">
            <a:spAutoFit/>
          </a:bodyPr>
          <a:lstStyle/>
          <a:p>
            <a:pPr algn="ctr">
              <a:spcAft>
                <a:spcPts val="600"/>
              </a:spcAft>
            </a:pPr>
            <a:r>
              <a:rPr lang="en-US" sz="3200"/>
              <a:t>Pre-processing and data augmentation</a:t>
            </a:r>
            <a:endParaRPr lang="en-US" sz="3200" baseline="300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075DF9-44D3-453B-A14D-9C73BDD28441}"/>
              </a:ext>
            </a:extLst>
          </p:cNvPr>
          <p:cNvSpPr txBox="1"/>
          <p:nvPr/>
        </p:nvSpPr>
        <p:spPr>
          <a:xfrm>
            <a:off x="792479" y="1254516"/>
            <a:ext cx="10607040" cy="400110"/>
          </a:xfrm>
          <a:prstGeom prst="rect">
            <a:avLst/>
          </a:prstGeom>
          <a:noFill/>
        </p:spPr>
        <p:txBody>
          <a:bodyPr wrap="square">
            <a:spAutoFit/>
          </a:bodyPr>
          <a:lstStyle/>
          <a:p>
            <a:pPr marL="342900" indent="-342900" algn="just">
              <a:buFont typeface="Arial" panose="020B0604020202020204" pitchFamily="34" charset="0"/>
              <a:buChar char="•"/>
            </a:pPr>
            <a:r>
              <a:rPr lang="en-US" sz="2000"/>
              <a:t>All image size =&gt; 256×256×3</a:t>
            </a:r>
          </a:p>
        </p:txBody>
      </p:sp>
      <p:sp>
        <p:nvSpPr>
          <p:cNvPr id="10" name="TextBox 9">
            <a:extLst>
              <a:ext uri="{FF2B5EF4-FFF2-40B4-BE49-F238E27FC236}">
                <a16:creationId xmlns:a16="http://schemas.microsoft.com/office/drawing/2014/main" id="{2B8D5ADD-4ED3-48A4-845C-E411441866EF}"/>
              </a:ext>
            </a:extLst>
          </p:cNvPr>
          <p:cNvSpPr txBox="1"/>
          <p:nvPr/>
        </p:nvSpPr>
        <p:spPr>
          <a:xfrm>
            <a:off x="2344011" y="291432"/>
            <a:ext cx="7503977" cy="584775"/>
          </a:xfrm>
          <a:prstGeom prst="rect">
            <a:avLst/>
          </a:prstGeom>
          <a:noFill/>
        </p:spPr>
        <p:txBody>
          <a:bodyPr wrap="none" rtlCol="0">
            <a:spAutoFit/>
          </a:bodyPr>
          <a:lstStyle/>
          <a:p>
            <a:pPr algn="ctr">
              <a:spcAft>
                <a:spcPts val="600"/>
              </a:spcAft>
            </a:pPr>
            <a:r>
              <a:rPr lang="en-US" sz="3200"/>
              <a:t>Clinical consideration for data augmentation</a:t>
            </a:r>
            <a:endParaRPr lang="en-US" sz="3200" baseline="3000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0349516-9979-41CF-BF04-705A7C282948}"/>
              </a:ext>
            </a:extLst>
          </p:cNvPr>
          <p:cNvSpPr txBox="1"/>
          <p:nvPr/>
        </p:nvSpPr>
        <p:spPr>
          <a:xfrm>
            <a:off x="792479" y="1222582"/>
            <a:ext cx="10271761" cy="4231928"/>
          </a:xfrm>
          <a:prstGeom prst="rect">
            <a:avLst/>
          </a:prstGeom>
          <a:noFill/>
        </p:spPr>
        <p:txBody>
          <a:bodyPr wrap="square">
            <a:spAutoFit/>
          </a:bodyPr>
          <a:lstStyle/>
          <a:p>
            <a:pPr algn="just">
              <a:spcAft>
                <a:spcPts val="600"/>
              </a:spcAft>
            </a:pPr>
            <a:r>
              <a:rPr lang="en-US" sz="2400"/>
              <a:t>A . Geometric transformations</a:t>
            </a:r>
            <a:r>
              <a:rPr lang="en-US" sz="2400" baseline="30000"/>
              <a:t>(*) </a:t>
            </a:r>
            <a:r>
              <a:rPr lang="en-US" sz="2400"/>
              <a:t>:</a:t>
            </a:r>
          </a:p>
          <a:p>
            <a:pPr marL="342900" indent="-342900" algn="just">
              <a:spcAft>
                <a:spcPts val="600"/>
              </a:spcAft>
              <a:buAutoNum type="arabicPeriod"/>
            </a:pPr>
            <a:r>
              <a:rPr lang="en-US" sz="2000" b="1"/>
              <a:t>Reflection</a:t>
            </a:r>
            <a:r>
              <a:rPr lang="en-US" sz="2000"/>
              <a:t>. Both reflections in x-axis and y-axis are </a:t>
            </a:r>
            <a:r>
              <a:rPr lang="en-US" sz="2000">
                <a:solidFill>
                  <a:srgbClr val="FF0000"/>
                </a:solidFill>
              </a:rPr>
              <a:t>not recommended</a:t>
            </a:r>
            <a:r>
              <a:rPr lang="en-US" sz="2000"/>
              <a:t>. </a:t>
            </a:r>
          </a:p>
          <a:p>
            <a:pPr marL="342900" indent="-342900" algn="just">
              <a:spcAft>
                <a:spcPts val="600"/>
              </a:spcAft>
              <a:buAutoNum type="arabicPeriod"/>
            </a:pPr>
            <a:r>
              <a:rPr lang="en-US" sz="2000" b="1"/>
              <a:t>Rotation</a:t>
            </a:r>
            <a:r>
              <a:rPr lang="en-US" sz="2000"/>
              <a:t>. Applying slight rotations between −5</a:t>
            </a:r>
            <a:r>
              <a:rPr lang="en-US" sz="2000" baseline="30000"/>
              <a:t>o</a:t>
            </a:r>
            <a:r>
              <a:rPr lang="en-US" sz="2000"/>
              <a:t> and 5</a:t>
            </a:r>
            <a:r>
              <a:rPr lang="en-US" sz="2000" baseline="30000"/>
              <a:t>o</a:t>
            </a:r>
            <a:r>
              <a:rPr lang="en-US" sz="2000"/>
              <a:t> are regularly seen in clinical practice, but severe rotations such as ±45</a:t>
            </a:r>
            <a:r>
              <a:rPr lang="en-US" sz="2000" baseline="30000"/>
              <a:t>o</a:t>
            </a:r>
            <a:r>
              <a:rPr lang="en-US" sz="2000"/>
              <a:t> or ±90</a:t>
            </a:r>
            <a:r>
              <a:rPr lang="en-US" sz="2000" baseline="30000"/>
              <a:t>o</a:t>
            </a:r>
            <a:r>
              <a:rPr lang="en-US" sz="2000"/>
              <a:t> are hardly to be encountered and leading noises to the learning model.</a:t>
            </a:r>
          </a:p>
          <a:p>
            <a:pPr marL="342900" indent="-342900" algn="just">
              <a:spcAft>
                <a:spcPts val="600"/>
              </a:spcAft>
              <a:buAutoNum type="arabicPeriod"/>
            </a:pPr>
            <a:r>
              <a:rPr lang="en-US" sz="2000" b="1"/>
              <a:t>Scaling</a:t>
            </a:r>
            <a:r>
              <a:rPr lang="en-US" sz="2000"/>
              <a:t>. An equal image scaling in x-axis and y-axis </a:t>
            </a:r>
            <a:r>
              <a:rPr lang="en-US" sz="2000">
                <a:solidFill>
                  <a:srgbClr val="00B050"/>
                </a:solidFill>
              </a:rPr>
              <a:t>is possible </a:t>
            </a:r>
            <a:r>
              <a:rPr lang="en-US" sz="2000"/>
              <a:t>with both large and small scaling. But scaling in only the x-axis or y-axis or severe scaling can be considered </a:t>
            </a:r>
            <a:r>
              <a:rPr lang="en-US" sz="2000">
                <a:solidFill>
                  <a:srgbClr val="FF0000"/>
                </a:solidFill>
              </a:rPr>
              <a:t>not recommended</a:t>
            </a:r>
            <a:r>
              <a:rPr lang="en-US" sz="2000"/>
              <a:t> clinically.</a:t>
            </a:r>
          </a:p>
          <a:p>
            <a:pPr marL="342900" indent="-342900" algn="just">
              <a:spcAft>
                <a:spcPts val="600"/>
              </a:spcAft>
              <a:buAutoNum type="arabicPeriod"/>
            </a:pPr>
            <a:r>
              <a:rPr lang="en-US" sz="2000" b="1"/>
              <a:t>Shearing</a:t>
            </a:r>
            <a:r>
              <a:rPr lang="en-US" sz="2000" i="1"/>
              <a:t>.</a:t>
            </a:r>
            <a:r>
              <a:rPr lang="en-US" sz="2000"/>
              <a:t> Sheared images do not exists in medical image, thus this step is </a:t>
            </a:r>
            <a:r>
              <a:rPr lang="en-US" sz="2000">
                <a:solidFill>
                  <a:srgbClr val="FF0000"/>
                </a:solidFill>
              </a:rPr>
              <a:t>not recommended</a:t>
            </a:r>
            <a:r>
              <a:rPr lang="en-US" sz="2000"/>
              <a:t>. </a:t>
            </a:r>
          </a:p>
          <a:p>
            <a:pPr marL="342900" indent="-342900" algn="just">
              <a:spcAft>
                <a:spcPts val="600"/>
              </a:spcAft>
              <a:buAutoNum type="arabicPeriod"/>
            </a:pPr>
            <a:r>
              <a:rPr lang="en-US" sz="2000" b="1"/>
              <a:t>Translation</a:t>
            </a:r>
            <a:r>
              <a:rPr lang="en-US" sz="2000"/>
              <a:t>. Translation could be a useful augmentation, due to the X-ray images do not always produce lungs in the center of the image. However, there is </a:t>
            </a:r>
            <a:r>
              <a:rPr lang="en-US" sz="2000">
                <a:solidFill>
                  <a:srgbClr val="FFC000"/>
                </a:solidFill>
              </a:rPr>
              <a:t>no clearly recommended </a:t>
            </a:r>
            <a:r>
              <a:rPr lang="en-US" sz="2000"/>
              <a:t>range for translation.</a:t>
            </a:r>
          </a:p>
        </p:txBody>
      </p:sp>
      <p:sp>
        <p:nvSpPr>
          <p:cNvPr id="7" name="TextBox 6">
            <a:extLst>
              <a:ext uri="{FF2B5EF4-FFF2-40B4-BE49-F238E27FC236}">
                <a16:creationId xmlns:a16="http://schemas.microsoft.com/office/drawing/2014/main" id="{20D55659-A080-4D3E-8161-D2D96A77CAF5}"/>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a:t>
            </a:r>
            <a:r>
              <a:rPr lang="en-US" sz="1600"/>
              <a:t>Elgendi et al. 2021</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998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21</a:t>
            </a:fld>
            <a:endParaRPr lang="en-US"/>
          </a:p>
        </p:txBody>
      </p:sp>
      <p:sp>
        <p:nvSpPr>
          <p:cNvPr id="3" name="TextBox 2">
            <a:extLst>
              <a:ext uri="{FF2B5EF4-FFF2-40B4-BE49-F238E27FC236}">
                <a16:creationId xmlns:a16="http://schemas.microsoft.com/office/drawing/2014/main" id="{5A530E8B-B92E-45DF-91B3-2022C8309749}"/>
              </a:ext>
            </a:extLst>
          </p:cNvPr>
          <p:cNvSpPr txBox="1"/>
          <p:nvPr/>
        </p:nvSpPr>
        <p:spPr>
          <a:xfrm>
            <a:off x="3769086" y="291432"/>
            <a:ext cx="4653838" cy="584775"/>
          </a:xfrm>
          <a:prstGeom prst="rect">
            <a:avLst/>
          </a:prstGeom>
          <a:noFill/>
        </p:spPr>
        <p:txBody>
          <a:bodyPr wrap="none" rtlCol="0">
            <a:spAutoFit/>
          </a:bodyPr>
          <a:lstStyle/>
          <a:p>
            <a:pPr algn="ctr">
              <a:spcAft>
                <a:spcPts val="600"/>
              </a:spcAft>
            </a:pPr>
            <a:r>
              <a:rPr lang="en-US" sz="3200"/>
              <a:t>Our augmentation methods</a:t>
            </a:r>
            <a:endParaRPr lang="en-US" sz="3200" baseline="30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4D62FFB-53D0-4BE0-988B-2BAFEE048D3E}"/>
              </a:ext>
            </a:extLst>
          </p:cNvPr>
          <p:cNvPicPr>
            <a:picLocks noChangeAspect="1"/>
          </p:cNvPicPr>
          <p:nvPr/>
        </p:nvPicPr>
        <p:blipFill>
          <a:blip r:embed="rId2"/>
          <a:stretch>
            <a:fillRect/>
          </a:stretch>
        </p:blipFill>
        <p:spPr>
          <a:xfrm>
            <a:off x="1411165" y="1079781"/>
            <a:ext cx="9369670" cy="1963519"/>
          </a:xfrm>
          <a:prstGeom prst="rect">
            <a:avLst/>
          </a:prstGeom>
        </p:spPr>
      </p:pic>
      <p:sp>
        <p:nvSpPr>
          <p:cNvPr id="9" name="TextBox 8">
            <a:extLst>
              <a:ext uri="{FF2B5EF4-FFF2-40B4-BE49-F238E27FC236}">
                <a16:creationId xmlns:a16="http://schemas.microsoft.com/office/drawing/2014/main" id="{B6459C47-7DDA-4138-9C70-6E60684FCD31}"/>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a:t>
            </a:r>
            <a:r>
              <a:rPr lang="en-US" sz="1600"/>
              <a:t>Cubuk et al. 2018</a:t>
            </a:r>
            <a:endParaRPr lang="en-US" sz="160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6BED79F-5F2B-4BA2-AAC0-BFCAE6210E2E}"/>
              </a:ext>
            </a:extLst>
          </p:cNvPr>
          <p:cNvPicPr>
            <a:picLocks noChangeAspect="1"/>
          </p:cNvPicPr>
          <p:nvPr/>
        </p:nvPicPr>
        <p:blipFill>
          <a:blip r:embed="rId2"/>
          <a:stretch>
            <a:fillRect/>
          </a:stretch>
        </p:blipFill>
        <p:spPr>
          <a:xfrm>
            <a:off x="2324899" y="4816010"/>
            <a:ext cx="7771438" cy="1628591"/>
          </a:xfrm>
          <a:prstGeom prst="rect">
            <a:avLst/>
          </a:prstGeom>
        </p:spPr>
      </p:pic>
      <p:sp>
        <p:nvSpPr>
          <p:cNvPr id="13" name="TextBox 12">
            <a:extLst>
              <a:ext uri="{FF2B5EF4-FFF2-40B4-BE49-F238E27FC236}">
                <a16:creationId xmlns:a16="http://schemas.microsoft.com/office/drawing/2014/main" id="{4056EF01-22F9-438E-AA34-47A80413C6B5}"/>
              </a:ext>
            </a:extLst>
          </p:cNvPr>
          <p:cNvSpPr txBox="1"/>
          <p:nvPr/>
        </p:nvSpPr>
        <p:spPr>
          <a:xfrm>
            <a:off x="5629920" y="4291494"/>
            <a:ext cx="1169551" cy="461665"/>
          </a:xfrm>
          <a:prstGeom prst="rect">
            <a:avLst/>
          </a:prstGeom>
          <a:noFill/>
        </p:spPr>
        <p:txBody>
          <a:bodyPr wrap="none" rtlCol="0">
            <a:spAutoFit/>
          </a:bodyPr>
          <a:lstStyle/>
          <a:p>
            <a:r>
              <a:rPr lang="en-US" sz="2400" b="1"/>
              <a:t>No Aug</a:t>
            </a:r>
            <a:endParaRPr lang="en-US" sz="2400"/>
          </a:p>
        </p:txBody>
      </p:sp>
      <p:sp>
        <p:nvSpPr>
          <p:cNvPr id="16" name="TextBox 15">
            <a:extLst>
              <a:ext uri="{FF2B5EF4-FFF2-40B4-BE49-F238E27FC236}">
                <a16:creationId xmlns:a16="http://schemas.microsoft.com/office/drawing/2014/main" id="{E9656501-F7EF-4420-BFC3-71B8A12CB7F7}"/>
              </a:ext>
            </a:extLst>
          </p:cNvPr>
          <p:cNvSpPr txBox="1"/>
          <p:nvPr/>
        </p:nvSpPr>
        <p:spPr>
          <a:xfrm>
            <a:off x="5810509" y="4278244"/>
            <a:ext cx="800219" cy="461665"/>
          </a:xfrm>
          <a:prstGeom prst="rect">
            <a:avLst/>
          </a:prstGeom>
          <a:noFill/>
        </p:spPr>
        <p:txBody>
          <a:bodyPr wrap="none" rtlCol="0">
            <a:spAutoFit/>
          </a:bodyPr>
          <a:lstStyle/>
          <a:p>
            <a:r>
              <a:rPr lang="en-US" sz="2400" b="1"/>
              <a:t>Base</a:t>
            </a:r>
            <a:endParaRPr lang="en-US" sz="2400"/>
          </a:p>
        </p:txBody>
      </p:sp>
      <p:pic>
        <p:nvPicPr>
          <p:cNvPr id="21" name="Picture 20">
            <a:extLst>
              <a:ext uri="{FF2B5EF4-FFF2-40B4-BE49-F238E27FC236}">
                <a16:creationId xmlns:a16="http://schemas.microsoft.com/office/drawing/2014/main" id="{543B7435-AC4B-4CB2-96B0-FB83CB9472E7}"/>
              </a:ext>
            </a:extLst>
          </p:cNvPr>
          <p:cNvPicPr>
            <a:picLocks noChangeAspect="1"/>
          </p:cNvPicPr>
          <p:nvPr/>
        </p:nvPicPr>
        <p:blipFill>
          <a:blip r:embed="rId3"/>
          <a:stretch>
            <a:fillRect/>
          </a:stretch>
        </p:blipFill>
        <p:spPr>
          <a:xfrm>
            <a:off x="3067729" y="1087705"/>
            <a:ext cx="6293931" cy="3144883"/>
          </a:xfrm>
          <a:prstGeom prst="rect">
            <a:avLst/>
          </a:prstGeom>
        </p:spPr>
      </p:pic>
      <p:pic>
        <p:nvPicPr>
          <p:cNvPr id="22" name="Picture 21">
            <a:extLst>
              <a:ext uri="{FF2B5EF4-FFF2-40B4-BE49-F238E27FC236}">
                <a16:creationId xmlns:a16="http://schemas.microsoft.com/office/drawing/2014/main" id="{9DA3AE3B-E340-45A5-85D9-99AC3795EA70}"/>
              </a:ext>
            </a:extLst>
          </p:cNvPr>
          <p:cNvPicPr>
            <a:picLocks noChangeAspect="1"/>
          </p:cNvPicPr>
          <p:nvPr/>
        </p:nvPicPr>
        <p:blipFill>
          <a:blip r:embed="rId4"/>
          <a:stretch>
            <a:fillRect/>
          </a:stretch>
        </p:blipFill>
        <p:spPr>
          <a:xfrm>
            <a:off x="3067729" y="1087706"/>
            <a:ext cx="6293931" cy="3154178"/>
          </a:xfrm>
          <a:prstGeom prst="rect">
            <a:avLst/>
          </a:prstGeom>
        </p:spPr>
      </p:pic>
      <p:pic>
        <p:nvPicPr>
          <p:cNvPr id="23" name="Picture 22">
            <a:extLst>
              <a:ext uri="{FF2B5EF4-FFF2-40B4-BE49-F238E27FC236}">
                <a16:creationId xmlns:a16="http://schemas.microsoft.com/office/drawing/2014/main" id="{D3E2696E-D5EC-4E39-86D5-B051673A8D78}"/>
              </a:ext>
            </a:extLst>
          </p:cNvPr>
          <p:cNvPicPr>
            <a:picLocks noChangeAspect="1"/>
          </p:cNvPicPr>
          <p:nvPr/>
        </p:nvPicPr>
        <p:blipFill>
          <a:blip r:embed="rId5"/>
          <a:stretch>
            <a:fillRect/>
          </a:stretch>
        </p:blipFill>
        <p:spPr>
          <a:xfrm>
            <a:off x="3075877" y="1080351"/>
            <a:ext cx="6285783" cy="3170623"/>
          </a:xfrm>
          <a:prstGeom prst="rect">
            <a:avLst/>
          </a:prstGeom>
        </p:spPr>
      </p:pic>
      <p:sp>
        <p:nvSpPr>
          <p:cNvPr id="24" name="TextBox 23">
            <a:extLst>
              <a:ext uri="{FF2B5EF4-FFF2-40B4-BE49-F238E27FC236}">
                <a16:creationId xmlns:a16="http://schemas.microsoft.com/office/drawing/2014/main" id="{C9A1EA5A-9F7A-43AE-97C9-DA5D44869362}"/>
              </a:ext>
            </a:extLst>
          </p:cNvPr>
          <p:cNvSpPr txBox="1"/>
          <p:nvPr/>
        </p:nvSpPr>
        <p:spPr>
          <a:xfrm>
            <a:off x="5518762" y="4282404"/>
            <a:ext cx="1383712" cy="461665"/>
          </a:xfrm>
          <a:prstGeom prst="rect">
            <a:avLst/>
          </a:prstGeom>
          <a:noFill/>
        </p:spPr>
        <p:txBody>
          <a:bodyPr wrap="none" rtlCol="0">
            <a:spAutoFit/>
          </a:bodyPr>
          <a:lstStyle/>
          <a:p>
            <a:r>
              <a:rPr lang="en-US" sz="2400" b="1"/>
              <a:t>AutoAug</a:t>
            </a:r>
            <a:endParaRPr lang="en-US" sz="2400"/>
          </a:p>
        </p:txBody>
      </p:sp>
      <p:sp>
        <p:nvSpPr>
          <p:cNvPr id="25" name="TextBox 24">
            <a:extLst>
              <a:ext uri="{FF2B5EF4-FFF2-40B4-BE49-F238E27FC236}">
                <a16:creationId xmlns:a16="http://schemas.microsoft.com/office/drawing/2014/main" id="{B44B66F4-3EE3-4679-8C46-2DB5C45F647C}"/>
              </a:ext>
            </a:extLst>
          </p:cNvPr>
          <p:cNvSpPr txBox="1"/>
          <p:nvPr/>
        </p:nvSpPr>
        <p:spPr>
          <a:xfrm>
            <a:off x="5562274" y="4295184"/>
            <a:ext cx="1312988" cy="461665"/>
          </a:xfrm>
          <a:prstGeom prst="rect">
            <a:avLst/>
          </a:prstGeom>
          <a:noFill/>
        </p:spPr>
        <p:txBody>
          <a:bodyPr wrap="none" rtlCol="0">
            <a:spAutoFit/>
          </a:bodyPr>
          <a:lstStyle/>
          <a:p>
            <a:r>
              <a:rPr lang="en-US" sz="2400" b="1"/>
              <a:t>TorchIO</a:t>
            </a:r>
            <a:endParaRPr lang="en-US" sz="2400"/>
          </a:p>
        </p:txBody>
      </p:sp>
      <p:pic>
        <p:nvPicPr>
          <p:cNvPr id="27" name="Picture 26">
            <a:extLst>
              <a:ext uri="{FF2B5EF4-FFF2-40B4-BE49-F238E27FC236}">
                <a16:creationId xmlns:a16="http://schemas.microsoft.com/office/drawing/2014/main" id="{CF08B97F-9266-407A-8143-17FD45FC5903}"/>
              </a:ext>
            </a:extLst>
          </p:cNvPr>
          <p:cNvPicPr>
            <a:picLocks noChangeAspect="1"/>
          </p:cNvPicPr>
          <p:nvPr/>
        </p:nvPicPr>
        <p:blipFill>
          <a:blip r:embed="rId6"/>
          <a:stretch>
            <a:fillRect/>
          </a:stretch>
        </p:blipFill>
        <p:spPr>
          <a:xfrm>
            <a:off x="3059034" y="1079781"/>
            <a:ext cx="6303168" cy="3163196"/>
          </a:xfrm>
          <a:prstGeom prst="rect">
            <a:avLst/>
          </a:prstGeom>
        </p:spPr>
      </p:pic>
      <p:sp>
        <p:nvSpPr>
          <p:cNvPr id="28" name="TextBox 27">
            <a:extLst>
              <a:ext uri="{FF2B5EF4-FFF2-40B4-BE49-F238E27FC236}">
                <a16:creationId xmlns:a16="http://schemas.microsoft.com/office/drawing/2014/main" id="{3FF9A140-CBBA-4082-91B5-B711142B771C}"/>
              </a:ext>
            </a:extLst>
          </p:cNvPr>
          <p:cNvSpPr txBox="1"/>
          <p:nvPr/>
        </p:nvSpPr>
        <p:spPr>
          <a:xfrm>
            <a:off x="3762674" y="2987135"/>
            <a:ext cx="4660250" cy="369332"/>
          </a:xfrm>
          <a:prstGeom prst="rect">
            <a:avLst/>
          </a:prstGeom>
          <a:noFill/>
        </p:spPr>
        <p:txBody>
          <a:bodyPr wrap="none" rtlCol="0">
            <a:spAutoFit/>
          </a:bodyPr>
          <a:lstStyle/>
          <a:p>
            <a:r>
              <a:rPr lang="en-US"/>
              <a:t>The table describes our 3 augmentation methods</a:t>
            </a:r>
          </a:p>
        </p:txBody>
      </p:sp>
      <p:sp>
        <p:nvSpPr>
          <p:cNvPr id="18" name="TextBox 17">
            <a:extLst>
              <a:ext uri="{FF2B5EF4-FFF2-40B4-BE49-F238E27FC236}">
                <a16:creationId xmlns:a16="http://schemas.microsoft.com/office/drawing/2014/main" id="{7901E29A-5DB5-48EA-A88E-D850A9A21654}"/>
              </a:ext>
            </a:extLst>
          </p:cNvPr>
          <p:cNvSpPr txBox="1"/>
          <p:nvPr/>
        </p:nvSpPr>
        <p:spPr>
          <a:xfrm>
            <a:off x="657592" y="3870865"/>
            <a:ext cx="10930670" cy="2446824"/>
          </a:xfrm>
          <a:prstGeom prst="rect">
            <a:avLst/>
          </a:prstGeom>
          <a:noFill/>
        </p:spPr>
        <p:txBody>
          <a:bodyPr wrap="square">
            <a:spAutoFit/>
          </a:bodyPr>
          <a:lstStyle/>
          <a:p>
            <a:pPr rtl="0">
              <a:spcAft>
                <a:spcPts val="800"/>
              </a:spcAft>
            </a:pPr>
            <a:r>
              <a:rPr lang="en-US" b="1"/>
              <a:t>1. Base. </a:t>
            </a:r>
            <a:r>
              <a:rPr lang="en-US">
                <a:solidFill>
                  <a:srgbClr val="000000"/>
                </a:solidFill>
                <a:effectLst/>
              </a:rPr>
              <a:t>We comply and establish data augmentation according to clinical considerations + Blurring.</a:t>
            </a:r>
            <a:endParaRPr lang="en-US" b="1"/>
          </a:p>
          <a:p>
            <a:pPr algn="just">
              <a:spcAft>
                <a:spcPts val="600"/>
              </a:spcAft>
            </a:pPr>
            <a:r>
              <a:rPr lang="en-US" b="1"/>
              <a:t>2. AutoAug.</a:t>
            </a:r>
            <a:r>
              <a:rPr lang="en-US" i="1"/>
              <a:t> </a:t>
            </a:r>
          </a:p>
          <a:p>
            <a:pPr marL="285750" indent="-285750" algn="just">
              <a:spcAft>
                <a:spcPts val="600"/>
              </a:spcAft>
              <a:buFont typeface="Arial" panose="020B0604020202020204" pitchFamily="34" charset="0"/>
              <a:buChar char="•"/>
            </a:pPr>
            <a:r>
              <a:rPr lang="en-US" sz="1700" i="1"/>
              <a:t>Geometric transforms </a:t>
            </a:r>
            <a:r>
              <a:rPr lang="en-US" sz="1700"/>
              <a:t>is the set of transformations denoted with † and the modified SVHNPolicy() from AutoAug</a:t>
            </a:r>
            <a:r>
              <a:rPr lang="en-US" sz="1700" baseline="30000"/>
              <a:t>(*)</a:t>
            </a:r>
            <a:r>
              <a:rPr lang="en-US" sz="1700"/>
              <a:t>.  </a:t>
            </a:r>
          </a:p>
          <a:p>
            <a:pPr marL="342900" indent="-342900" algn="just">
              <a:spcAft>
                <a:spcPts val="800"/>
              </a:spcAft>
              <a:buFont typeface="Arial" panose="020B0604020202020204" pitchFamily="34" charset="0"/>
              <a:buChar char="•"/>
            </a:pPr>
            <a:r>
              <a:rPr lang="en-US" sz="1700"/>
              <a:t>Modified SVHNPolicy: removing random coloring, posterizing, pixel inverting amd existing geometric transformations</a:t>
            </a:r>
          </a:p>
          <a:p>
            <a:pPr marL="342900" indent="-342900" algn="just">
              <a:spcAft>
                <a:spcPts val="800"/>
              </a:spcAft>
              <a:buFont typeface="Arial" panose="020B0604020202020204" pitchFamily="34" charset="0"/>
              <a:buChar char="•"/>
            </a:pPr>
            <a:r>
              <a:rPr lang="en-US" sz="1700"/>
              <a:t>The remaining operations are the sharpness, brightness, contrast adjusting and the equalize transformation.</a:t>
            </a:r>
            <a:endParaRPr lang="en-US" sz="1700" b="1"/>
          </a:p>
          <a:p>
            <a:pPr algn="just">
              <a:spcAft>
                <a:spcPts val="800"/>
              </a:spcAft>
            </a:pPr>
            <a:r>
              <a:rPr lang="en-US" b="1"/>
              <a:t>3. TorchIO. </a:t>
            </a:r>
            <a:r>
              <a:rPr lang="en-US"/>
              <a:t>The TorchIO augmentation has 75% chance of applying this </a:t>
            </a:r>
            <a:r>
              <a:rPr lang="en-US" i="1"/>
              <a:t>Geometric transforms</a:t>
            </a:r>
            <a:r>
              <a:rPr lang="en-US"/>
              <a:t> and remaining 25% chance of applying RandElasticDeformation. Along with it are RandomBiasField and RandomMotion.</a:t>
            </a:r>
          </a:p>
        </p:txBody>
      </p:sp>
    </p:spTree>
    <p:extLst>
      <p:ext uri="{BB962C8B-B14F-4D97-AF65-F5344CB8AC3E}">
        <p14:creationId xmlns:p14="http://schemas.microsoft.com/office/powerpoint/2010/main" val="73054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p:bldP spid="16" grpId="1"/>
      <p:bldP spid="24" grpId="0"/>
      <p:bldP spid="24" grpId="1"/>
      <p:bldP spid="25" grpId="0"/>
      <p:bldP spid="28"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22</a:t>
            </a:fld>
            <a:endParaRPr lang="en-US"/>
          </a:p>
        </p:txBody>
      </p:sp>
      <p:sp>
        <p:nvSpPr>
          <p:cNvPr id="6" name="TextBox 5">
            <a:extLst>
              <a:ext uri="{FF2B5EF4-FFF2-40B4-BE49-F238E27FC236}">
                <a16:creationId xmlns:a16="http://schemas.microsoft.com/office/drawing/2014/main" id="{1A8E3DEF-38F6-4A93-85A1-2BA23C85D0DE}"/>
              </a:ext>
            </a:extLst>
          </p:cNvPr>
          <p:cNvSpPr txBox="1"/>
          <p:nvPr/>
        </p:nvSpPr>
        <p:spPr>
          <a:xfrm>
            <a:off x="4310906" y="291432"/>
            <a:ext cx="3570208" cy="584775"/>
          </a:xfrm>
          <a:prstGeom prst="rect">
            <a:avLst/>
          </a:prstGeom>
          <a:noFill/>
        </p:spPr>
        <p:txBody>
          <a:bodyPr wrap="none" rtlCol="0">
            <a:spAutoFit/>
          </a:bodyPr>
          <a:lstStyle/>
          <a:p>
            <a:pPr algn="ctr">
              <a:spcAft>
                <a:spcPts val="600"/>
              </a:spcAft>
            </a:pPr>
            <a:r>
              <a:rPr lang="en-US" sz="3200"/>
              <a:t>Model configuration</a:t>
            </a:r>
            <a:endParaRPr lang="en-US" sz="3200" baseline="3000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FDB0C43-724D-4258-A926-D66B4D2393A4}"/>
              </a:ext>
            </a:extLst>
          </p:cNvPr>
          <p:cNvPicPr>
            <a:picLocks noChangeAspect="1"/>
          </p:cNvPicPr>
          <p:nvPr/>
        </p:nvPicPr>
        <p:blipFill>
          <a:blip r:embed="rId2"/>
          <a:stretch>
            <a:fillRect/>
          </a:stretch>
        </p:blipFill>
        <p:spPr>
          <a:xfrm>
            <a:off x="2711083" y="4420916"/>
            <a:ext cx="6595185" cy="1447449"/>
          </a:xfrm>
          <a:prstGeom prst="rect">
            <a:avLst/>
          </a:prstGeom>
        </p:spPr>
      </p:pic>
      <p:sp>
        <p:nvSpPr>
          <p:cNvPr id="9" name="TextBox 8">
            <a:extLst>
              <a:ext uri="{FF2B5EF4-FFF2-40B4-BE49-F238E27FC236}">
                <a16:creationId xmlns:a16="http://schemas.microsoft.com/office/drawing/2014/main" id="{6394418D-26F7-46B0-8E53-FF12EFA884C5}"/>
              </a:ext>
            </a:extLst>
          </p:cNvPr>
          <p:cNvSpPr txBox="1"/>
          <p:nvPr/>
        </p:nvSpPr>
        <p:spPr>
          <a:xfrm>
            <a:off x="4144179" y="3558123"/>
            <a:ext cx="3903633" cy="369332"/>
          </a:xfrm>
          <a:prstGeom prst="rect">
            <a:avLst/>
          </a:prstGeom>
          <a:noFill/>
        </p:spPr>
        <p:txBody>
          <a:bodyPr wrap="none" rtlCol="0">
            <a:spAutoFit/>
          </a:bodyPr>
          <a:lstStyle/>
          <a:p>
            <a:r>
              <a:rPr lang="en-US"/>
              <a:t>Configuration of feature extraction head</a:t>
            </a:r>
          </a:p>
        </p:txBody>
      </p:sp>
      <p:sp>
        <p:nvSpPr>
          <p:cNvPr id="10" name="TextBox 9">
            <a:extLst>
              <a:ext uri="{FF2B5EF4-FFF2-40B4-BE49-F238E27FC236}">
                <a16:creationId xmlns:a16="http://schemas.microsoft.com/office/drawing/2014/main" id="{E541C550-E2FF-4F34-A439-72D5D47E3731}"/>
              </a:ext>
            </a:extLst>
          </p:cNvPr>
          <p:cNvSpPr txBox="1"/>
          <p:nvPr/>
        </p:nvSpPr>
        <p:spPr>
          <a:xfrm>
            <a:off x="4229983" y="5987018"/>
            <a:ext cx="3557384" cy="369332"/>
          </a:xfrm>
          <a:prstGeom prst="rect">
            <a:avLst/>
          </a:prstGeom>
          <a:noFill/>
        </p:spPr>
        <p:txBody>
          <a:bodyPr wrap="none" rtlCol="0">
            <a:spAutoFit/>
          </a:bodyPr>
          <a:lstStyle/>
          <a:p>
            <a:r>
              <a:rPr lang="en-US"/>
              <a:t>Configuration of classification head</a:t>
            </a:r>
          </a:p>
        </p:txBody>
      </p:sp>
      <p:sp>
        <p:nvSpPr>
          <p:cNvPr id="12" name="TextBox 11">
            <a:extLst>
              <a:ext uri="{FF2B5EF4-FFF2-40B4-BE49-F238E27FC236}">
                <a16:creationId xmlns:a16="http://schemas.microsoft.com/office/drawing/2014/main" id="{AEC13B06-B353-48EE-AF2B-98D517522FEE}"/>
              </a:ext>
            </a:extLst>
          </p:cNvPr>
          <p:cNvSpPr txBox="1"/>
          <p:nvPr/>
        </p:nvSpPr>
        <p:spPr>
          <a:xfrm>
            <a:off x="4692408" y="4091942"/>
            <a:ext cx="2807179" cy="369332"/>
          </a:xfrm>
          <a:prstGeom prst="rect">
            <a:avLst/>
          </a:prstGeom>
          <a:noFill/>
        </p:spPr>
        <p:txBody>
          <a:bodyPr wrap="none" rtlCol="0">
            <a:spAutoFit/>
          </a:bodyPr>
          <a:lstStyle/>
          <a:p>
            <a:r>
              <a:rPr lang="en-US"/>
              <a:t>Our scenario of experiments</a:t>
            </a:r>
          </a:p>
        </p:txBody>
      </p:sp>
      <p:sp>
        <p:nvSpPr>
          <p:cNvPr id="13" name="TextBox 12">
            <a:extLst>
              <a:ext uri="{FF2B5EF4-FFF2-40B4-BE49-F238E27FC236}">
                <a16:creationId xmlns:a16="http://schemas.microsoft.com/office/drawing/2014/main" id="{6077D925-B0B0-4182-BE9F-DC8E462737FC}"/>
              </a:ext>
            </a:extLst>
          </p:cNvPr>
          <p:cNvSpPr txBox="1"/>
          <p:nvPr/>
        </p:nvSpPr>
        <p:spPr>
          <a:xfrm>
            <a:off x="1796467" y="4912028"/>
            <a:ext cx="9417963" cy="1200329"/>
          </a:xfrm>
          <a:prstGeom prst="rect">
            <a:avLst/>
          </a:prstGeom>
          <a:noFill/>
        </p:spPr>
        <p:txBody>
          <a:bodyPr wrap="none" rtlCol="0">
            <a:spAutoFit/>
          </a:bodyPr>
          <a:lstStyle/>
          <a:p>
            <a:r>
              <a:rPr lang="en-US"/>
              <a:t>Model parameters: 			All_params	Trainable		Non-trainable</a:t>
            </a:r>
          </a:p>
          <a:p>
            <a:pPr marL="285750" indent="-285750">
              <a:buFont typeface="Arial" panose="020B0604020202020204" pitchFamily="34" charset="0"/>
              <a:buChar char="•"/>
            </a:pPr>
            <a:r>
              <a:rPr lang="en-US"/>
              <a:t>PVTv2-b0 (non-freeze):		3.5M		3.5M		0	</a:t>
            </a:r>
          </a:p>
          <a:p>
            <a:pPr marL="285750" indent="-285750">
              <a:buFont typeface="Arial" panose="020B0604020202020204" pitchFamily="34" charset="0"/>
              <a:buChar char="•"/>
            </a:pPr>
            <a:r>
              <a:rPr lang="en-US"/>
              <a:t>PVTv2-b2-li (freeze to Stage 2):	22M 		20.4M		1.6M		</a:t>
            </a:r>
          </a:p>
          <a:p>
            <a:pPr marL="285750" indent="-285750">
              <a:buFont typeface="Arial" panose="020B0604020202020204" pitchFamily="34" charset="0"/>
              <a:buChar char="•"/>
            </a:pPr>
            <a:r>
              <a:rPr lang="en-US"/>
              <a:t>PVTv2-b2-li (freeze to Stage 3):	22M		12.3M		9.7M</a:t>
            </a:r>
          </a:p>
        </p:txBody>
      </p:sp>
      <p:sp>
        <p:nvSpPr>
          <p:cNvPr id="14" name="TextBox 13">
            <a:extLst>
              <a:ext uri="{FF2B5EF4-FFF2-40B4-BE49-F238E27FC236}">
                <a16:creationId xmlns:a16="http://schemas.microsoft.com/office/drawing/2014/main" id="{6247E4CB-1F77-4BC2-8F4E-02397E2480F7}"/>
              </a:ext>
            </a:extLst>
          </p:cNvPr>
          <p:cNvSpPr txBox="1"/>
          <p:nvPr/>
        </p:nvSpPr>
        <p:spPr>
          <a:xfrm>
            <a:off x="3866059" y="302795"/>
            <a:ext cx="4459875" cy="584775"/>
          </a:xfrm>
          <a:prstGeom prst="rect">
            <a:avLst/>
          </a:prstGeom>
          <a:noFill/>
        </p:spPr>
        <p:txBody>
          <a:bodyPr wrap="none" rtlCol="0">
            <a:spAutoFit/>
          </a:bodyPr>
          <a:lstStyle/>
          <a:p>
            <a:pPr algn="ctr">
              <a:spcAft>
                <a:spcPts val="600"/>
              </a:spcAft>
            </a:pPr>
            <a:r>
              <a:rPr lang="en-US" sz="3200"/>
              <a:t>Scnarios implementations</a:t>
            </a:r>
            <a:endParaRPr lang="en-US" sz="3200" baseline="300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82D275E-F917-4FEC-AB8F-DCB45A01AFBD}"/>
              </a:ext>
            </a:extLst>
          </p:cNvPr>
          <p:cNvPicPr>
            <a:picLocks noChangeAspect="1"/>
          </p:cNvPicPr>
          <p:nvPr/>
        </p:nvPicPr>
        <p:blipFill>
          <a:blip r:embed="rId3"/>
          <a:stretch>
            <a:fillRect/>
          </a:stretch>
        </p:blipFill>
        <p:spPr>
          <a:xfrm>
            <a:off x="2103070" y="1247860"/>
            <a:ext cx="7985850" cy="2775536"/>
          </a:xfrm>
          <a:prstGeom prst="rect">
            <a:avLst/>
          </a:prstGeom>
        </p:spPr>
      </p:pic>
      <p:pic>
        <p:nvPicPr>
          <p:cNvPr id="4" name="Picture 3">
            <a:extLst>
              <a:ext uri="{FF2B5EF4-FFF2-40B4-BE49-F238E27FC236}">
                <a16:creationId xmlns:a16="http://schemas.microsoft.com/office/drawing/2014/main" id="{ACDE570F-0F50-439E-9675-FC6CF8387CC6}"/>
              </a:ext>
            </a:extLst>
          </p:cNvPr>
          <p:cNvPicPr>
            <a:picLocks noChangeAspect="1"/>
          </p:cNvPicPr>
          <p:nvPr/>
        </p:nvPicPr>
        <p:blipFill>
          <a:blip r:embed="rId4"/>
          <a:stretch>
            <a:fillRect/>
          </a:stretch>
        </p:blipFill>
        <p:spPr>
          <a:xfrm>
            <a:off x="3348297" y="1266475"/>
            <a:ext cx="5320756" cy="2216111"/>
          </a:xfrm>
          <a:prstGeom prst="rect">
            <a:avLst/>
          </a:prstGeom>
        </p:spPr>
      </p:pic>
    </p:spTree>
    <p:extLst>
      <p:ext uri="{BB962C8B-B14F-4D97-AF65-F5344CB8AC3E}">
        <p14:creationId xmlns:p14="http://schemas.microsoft.com/office/powerpoint/2010/main" val="108856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CD4790-7EBD-4025-8FB0-76484EC53DDC}"/>
              </a:ext>
            </a:extLst>
          </p:cNvPr>
          <p:cNvSpPr>
            <a:spLocks noGrp="1"/>
          </p:cNvSpPr>
          <p:nvPr>
            <p:ph type="sldNum" sz="quarter" idx="12"/>
          </p:nvPr>
        </p:nvSpPr>
        <p:spPr/>
        <p:txBody>
          <a:bodyPr/>
          <a:lstStyle/>
          <a:p>
            <a:fld id="{5BD996C4-0347-4117-BB9F-5CBDBDF7C387}" type="slidenum">
              <a:rPr lang="en-US" smtClean="0"/>
              <a:t>23</a:t>
            </a:fld>
            <a:endParaRPr lang="en-US"/>
          </a:p>
        </p:txBody>
      </p:sp>
      <p:pic>
        <p:nvPicPr>
          <p:cNvPr id="3" name="Picture 2">
            <a:extLst>
              <a:ext uri="{FF2B5EF4-FFF2-40B4-BE49-F238E27FC236}">
                <a16:creationId xmlns:a16="http://schemas.microsoft.com/office/drawing/2014/main" id="{9B5E5EC6-F1B7-40E4-BF69-4726DA861F31}"/>
              </a:ext>
            </a:extLst>
          </p:cNvPr>
          <p:cNvPicPr>
            <a:picLocks noChangeAspect="1"/>
          </p:cNvPicPr>
          <p:nvPr/>
        </p:nvPicPr>
        <p:blipFill>
          <a:blip r:embed="rId2"/>
          <a:stretch>
            <a:fillRect/>
          </a:stretch>
        </p:blipFill>
        <p:spPr>
          <a:xfrm>
            <a:off x="868454" y="1893551"/>
            <a:ext cx="10455087" cy="1846529"/>
          </a:xfrm>
          <a:prstGeom prst="rect">
            <a:avLst/>
          </a:prstGeom>
        </p:spPr>
      </p:pic>
      <p:sp>
        <p:nvSpPr>
          <p:cNvPr id="4" name="TextBox 3">
            <a:extLst>
              <a:ext uri="{FF2B5EF4-FFF2-40B4-BE49-F238E27FC236}">
                <a16:creationId xmlns:a16="http://schemas.microsoft.com/office/drawing/2014/main" id="{E7666FB8-6673-45EE-819D-2B56520F496C}"/>
              </a:ext>
            </a:extLst>
          </p:cNvPr>
          <p:cNvSpPr txBox="1"/>
          <p:nvPr/>
        </p:nvSpPr>
        <p:spPr>
          <a:xfrm>
            <a:off x="3991898" y="270411"/>
            <a:ext cx="4208203" cy="584775"/>
          </a:xfrm>
          <a:prstGeom prst="rect">
            <a:avLst/>
          </a:prstGeom>
          <a:noFill/>
        </p:spPr>
        <p:txBody>
          <a:bodyPr wrap="none" rtlCol="0">
            <a:spAutoFit/>
          </a:bodyPr>
          <a:lstStyle/>
          <a:p>
            <a:pPr algn="ctr">
              <a:spcAft>
                <a:spcPts val="600"/>
              </a:spcAft>
            </a:pPr>
            <a:r>
              <a:rPr lang="en-US" sz="3200"/>
              <a:t>Epidemiological metrics</a:t>
            </a:r>
            <a:endParaRPr lang="en-US" sz="3200" baseline="300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68DA0A8-48DF-4AAF-85E3-22D0F3B08B7E}"/>
              </a:ext>
            </a:extLst>
          </p:cNvPr>
          <p:cNvSpPr txBox="1"/>
          <p:nvPr/>
        </p:nvSpPr>
        <p:spPr>
          <a:xfrm>
            <a:off x="1114096" y="1185665"/>
            <a:ext cx="9963808" cy="707886"/>
          </a:xfrm>
          <a:prstGeom prst="rect">
            <a:avLst/>
          </a:prstGeom>
          <a:noFill/>
        </p:spPr>
        <p:txBody>
          <a:bodyPr wrap="square">
            <a:spAutoFit/>
          </a:bodyPr>
          <a:lstStyle/>
          <a:p>
            <a:pPr algn="just"/>
            <a:r>
              <a:rPr lang="en-US" sz="2000"/>
              <a:t>The model performance is evaluated by using the common statistical measure confusion matrix. From that we obtained various metrics like accuracy and other epidemiological metrics</a:t>
            </a:r>
          </a:p>
        </p:txBody>
      </p:sp>
      <p:sp>
        <p:nvSpPr>
          <p:cNvPr id="8" name="TextBox 7">
            <a:extLst>
              <a:ext uri="{FF2B5EF4-FFF2-40B4-BE49-F238E27FC236}">
                <a16:creationId xmlns:a16="http://schemas.microsoft.com/office/drawing/2014/main" id="{C580D4FE-6348-4850-A133-8D227FCD6D22}"/>
              </a:ext>
            </a:extLst>
          </p:cNvPr>
          <p:cNvSpPr txBox="1"/>
          <p:nvPr/>
        </p:nvSpPr>
        <p:spPr>
          <a:xfrm>
            <a:off x="868453" y="3986301"/>
            <a:ext cx="10455087" cy="2385268"/>
          </a:xfrm>
          <a:prstGeom prst="rect">
            <a:avLst/>
          </a:prstGeom>
          <a:noFill/>
        </p:spPr>
        <p:txBody>
          <a:bodyPr wrap="square">
            <a:spAutoFit/>
          </a:bodyPr>
          <a:lstStyle/>
          <a:p>
            <a:pPr marL="342900" indent="-342900" algn="just">
              <a:spcAft>
                <a:spcPts val="600"/>
              </a:spcAft>
              <a:buAutoNum type="arabicParenBoth"/>
            </a:pPr>
            <a:r>
              <a:rPr lang="en-US" b="1"/>
              <a:t>Accuracy: </a:t>
            </a:r>
            <a:r>
              <a:rPr lang="en-US"/>
              <a:t>the metric evaluates the correctness of the model by measuring a ratio of accurately predicted cases out of total number of cases. </a:t>
            </a:r>
          </a:p>
          <a:p>
            <a:pPr algn="just">
              <a:spcAft>
                <a:spcPts val="600"/>
              </a:spcAft>
            </a:pPr>
            <a:r>
              <a:rPr lang="en-US" b="1"/>
              <a:t>(2) Positive predictive value: </a:t>
            </a:r>
            <a:r>
              <a:rPr lang="en-US"/>
              <a:t>the ratio of correctly predicted ‘disease’ to the total predicted ‘disease’.</a:t>
            </a:r>
          </a:p>
          <a:p>
            <a:pPr algn="just">
              <a:spcAft>
                <a:spcPts val="600"/>
              </a:spcAft>
            </a:pPr>
            <a:r>
              <a:rPr lang="en-US" b="1"/>
              <a:t>(3) Sensitivity: </a:t>
            </a:r>
            <a:r>
              <a:rPr lang="en-US"/>
              <a:t>is the probability that a test will correctly indicate ‘disease’ among those with the truly disease. </a:t>
            </a:r>
          </a:p>
          <a:p>
            <a:pPr algn="just">
              <a:spcAft>
                <a:spcPts val="1200"/>
              </a:spcAft>
            </a:pPr>
            <a:r>
              <a:rPr lang="en-US" b="1"/>
              <a:t>(4) F1-score</a:t>
            </a:r>
            <a:r>
              <a:rPr lang="en-US"/>
              <a:t>: is the specific measurement in case of uneven class distribution especially with a large number of true negative observations. It provides a balance between metric </a:t>
            </a:r>
            <a:r>
              <a:rPr lang="en-US" b="1"/>
              <a:t>(2)</a:t>
            </a:r>
            <a:r>
              <a:rPr lang="en-US"/>
              <a:t> and </a:t>
            </a:r>
            <a:r>
              <a:rPr lang="en-US" b="1"/>
              <a:t>(3)</a:t>
            </a:r>
            <a:r>
              <a:rPr lang="en-US"/>
              <a:t>.</a:t>
            </a:r>
          </a:p>
          <a:p>
            <a:pPr algn="just">
              <a:spcAft>
                <a:spcPts val="600"/>
              </a:spcAft>
            </a:pPr>
            <a:r>
              <a:rPr lang="en-US" sz="1600"/>
              <a:t>(With: TP: true positive FN: false negative FP: false positive TN: true negative)</a:t>
            </a:r>
          </a:p>
        </p:txBody>
      </p:sp>
      <p:sp>
        <p:nvSpPr>
          <p:cNvPr id="9" name="TextBox 8">
            <a:extLst>
              <a:ext uri="{FF2B5EF4-FFF2-40B4-BE49-F238E27FC236}">
                <a16:creationId xmlns:a16="http://schemas.microsoft.com/office/drawing/2014/main" id="{26E15055-DFAA-4184-A012-1CD8BA00134D}"/>
              </a:ext>
            </a:extLst>
          </p:cNvPr>
          <p:cNvSpPr txBox="1"/>
          <p:nvPr/>
        </p:nvSpPr>
        <p:spPr>
          <a:xfrm>
            <a:off x="7008367" y="616958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070742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CD4790-7EBD-4025-8FB0-76484EC53DDC}"/>
              </a:ext>
            </a:extLst>
          </p:cNvPr>
          <p:cNvSpPr>
            <a:spLocks noGrp="1"/>
          </p:cNvSpPr>
          <p:nvPr>
            <p:ph type="sldNum" sz="quarter" idx="12"/>
          </p:nvPr>
        </p:nvSpPr>
        <p:spPr/>
        <p:txBody>
          <a:bodyPr/>
          <a:lstStyle/>
          <a:p>
            <a:fld id="{5BD996C4-0347-4117-BB9F-5CBDBDF7C387}" type="slidenum">
              <a:rPr lang="en-US" smtClean="0"/>
              <a:t>24</a:t>
            </a:fld>
            <a:endParaRPr lang="en-US"/>
          </a:p>
        </p:txBody>
      </p:sp>
      <p:sp>
        <p:nvSpPr>
          <p:cNvPr id="4" name="TextBox 3">
            <a:extLst>
              <a:ext uri="{FF2B5EF4-FFF2-40B4-BE49-F238E27FC236}">
                <a16:creationId xmlns:a16="http://schemas.microsoft.com/office/drawing/2014/main" id="{E7666FB8-6673-45EE-819D-2B56520F496C}"/>
              </a:ext>
            </a:extLst>
          </p:cNvPr>
          <p:cNvSpPr txBox="1"/>
          <p:nvPr/>
        </p:nvSpPr>
        <p:spPr>
          <a:xfrm>
            <a:off x="4557761" y="270411"/>
            <a:ext cx="3076484" cy="584775"/>
          </a:xfrm>
          <a:prstGeom prst="rect">
            <a:avLst/>
          </a:prstGeom>
          <a:noFill/>
        </p:spPr>
        <p:txBody>
          <a:bodyPr wrap="none" rtlCol="0">
            <a:spAutoFit/>
          </a:bodyPr>
          <a:lstStyle/>
          <a:p>
            <a:pPr algn="ctr">
              <a:spcAft>
                <a:spcPts val="600"/>
              </a:spcAft>
            </a:pPr>
            <a:r>
              <a:rPr lang="en-US" sz="3200"/>
              <a:t>Training progress</a:t>
            </a:r>
            <a:endParaRPr lang="en-US" sz="3200" baseline="300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F4F1BF9-0564-4CBC-931F-1BAC7DB5108F}"/>
              </a:ext>
            </a:extLst>
          </p:cNvPr>
          <p:cNvPicPr>
            <a:picLocks noChangeAspect="1"/>
          </p:cNvPicPr>
          <p:nvPr/>
        </p:nvPicPr>
        <p:blipFill rotWithShape="1">
          <a:blip r:embed="rId2">
            <a:extLst>
              <a:ext uri="{28A0092B-C50C-407E-A947-70E740481C1C}">
                <a14:useLocalDpi xmlns:a14="http://schemas.microsoft.com/office/drawing/2010/main" val="0"/>
              </a:ext>
            </a:extLst>
          </a:blip>
          <a:srcRect b="35111"/>
          <a:stretch/>
        </p:blipFill>
        <p:spPr>
          <a:xfrm>
            <a:off x="2576401" y="520381"/>
            <a:ext cx="7039198" cy="5087607"/>
          </a:xfrm>
          <a:prstGeom prst="rect">
            <a:avLst/>
          </a:prstGeom>
        </p:spPr>
      </p:pic>
      <p:pic>
        <p:nvPicPr>
          <p:cNvPr id="11" name="Picture 10">
            <a:extLst>
              <a:ext uri="{FF2B5EF4-FFF2-40B4-BE49-F238E27FC236}">
                <a16:creationId xmlns:a16="http://schemas.microsoft.com/office/drawing/2014/main" id="{CCBF1516-8B68-4353-8710-B05E64D992B6}"/>
              </a:ext>
            </a:extLst>
          </p:cNvPr>
          <p:cNvPicPr>
            <a:picLocks noChangeAspect="1"/>
          </p:cNvPicPr>
          <p:nvPr/>
        </p:nvPicPr>
        <p:blipFill rotWithShape="1">
          <a:blip r:embed="rId2">
            <a:extLst>
              <a:ext uri="{28A0092B-C50C-407E-A947-70E740481C1C}">
                <a14:useLocalDpi xmlns:a14="http://schemas.microsoft.com/office/drawing/2010/main" val="0"/>
              </a:ext>
            </a:extLst>
          </a:blip>
          <a:srcRect t="64741"/>
          <a:stretch/>
        </p:blipFill>
        <p:spPr>
          <a:xfrm>
            <a:off x="2673117" y="2224891"/>
            <a:ext cx="7039198" cy="2764499"/>
          </a:xfrm>
          <a:prstGeom prst="rect">
            <a:avLst/>
          </a:prstGeom>
        </p:spPr>
      </p:pic>
    </p:spTree>
    <p:extLst>
      <p:ext uri="{BB962C8B-B14F-4D97-AF65-F5344CB8AC3E}">
        <p14:creationId xmlns:p14="http://schemas.microsoft.com/office/powerpoint/2010/main" val="313497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CF94A3-3D94-4AEE-9B84-4390FCA43954}"/>
              </a:ext>
            </a:extLst>
          </p:cNvPr>
          <p:cNvPicPr>
            <a:picLocks noChangeAspect="1"/>
          </p:cNvPicPr>
          <p:nvPr/>
        </p:nvPicPr>
        <p:blipFill>
          <a:blip r:embed="rId2"/>
          <a:stretch>
            <a:fillRect/>
          </a:stretch>
        </p:blipFill>
        <p:spPr>
          <a:xfrm>
            <a:off x="431625" y="1605670"/>
            <a:ext cx="10972800" cy="3615070"/>
          </a:xfrm>
          <a:prstGeom prst="rect">
            <a:avLst/>
          </a:prstGeom>
        </p:spPr>
      </p:pic>
      <p:sp>
        <p:nvSpPr>
          <p:cNvPr id="2" name="Slide Number Placeholder 1">
            <a:extLst>
              <a:ext uri="{FF2B5EF4-FFF2-40B4-BE49-F238E27FC236}">
                <a16:creationId xmlns:a16="http://schemas.microsoft.com/office/drawing/2014/main" id="{13CD4790-7EBD-4025-8FB0-76484EC53DDC}"/>
              </a:ext>
            </a:extLst>
          </p:cNvPr>
          <p:cNvSpPr>
            <a:spLocks noGrp="1"/>
          </p:cNvSpPr>
          <p:nvPr>
            <p:ph type="sldNum" sz="quarter" idx="12"/>
          </p:nvPr>
        </p:nvSpPr>
        <p:spPr/>
        <p:txBody>
          <a:bodyPr/>
          <a:lstStyle/>
          <a:p>
            <a:fld id="{5BD996C4-0347-4117-BB9F-5CBDBDF7C387}" type="slidenum">
              <a:rPr lang="en-US" smtClean="0"/>
              <a:t>25</a:t>
            </a:fld>
            <a:endParaRPr lang="en-US"/>
          </a:p>
        </p:txBody>
      </p:sp>
      <p:sp>
        <p:nvSpPr>
          <p:cNvPr id="5" name="TextBox 4">
            <a:extLst>
              <a:ext uri="{FF2B5EF4-FFF2-40B4-BE49-F238E27FC236}">
                <a16:creationId xmlns:a16="http://schemas.microsoft.com/office/drawing/2014/main" id="{B407BFD4-A4A6-4A62-BBAF-8145B8EA43F0}"/>
              </a:ext>
            </a:extLst>
          </p:cNvPr>
          <p:cNvSpPr txBox="1"/>
          <p:nvPr/>
        </p:nvSpPr>
        <p:spPr>
          <a:xfrm>
            <a:off x="4459178" y="270411"/>
            <a:ext cx="3273652" cy="584775"/>
          </a:xfrm>
          <a:prstGeom prst="rect">
            <a:avLst/>
          </a:prstGeom>
          <a:noFill/>
        </p:spPr>
        <p:txBody>
          <a:bodyPr wrap="none" rtlCol="0">
            <a:spAutoFit/>
          </a:bodyPr>
          <a:lstStyle/>
          <a:p>
            <a:pPr algn="ctr">
              <a:spcAft>
                <a:spcPts val="600"/>
              </a:spcAft>
            </a:pPr>
            <a:r>
              <a:rPr lang="en-US" sz="3200"/>
              <a:t>Experiment results</a:t>
            </a:r>
            <a:endParaRPr lang="en-US" sz="3200" baseline="300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1ACA20E-22B0-4E14-AA9F-286B0695AAE3}"/>
              </a:ext>
            </a:extLst>
          </p:cNvPr>
          <p:cNvSpPr txBox="1"/>
          <p:nvPr/>
        </p:nvSpPr>
        <p:spPr>
          <a:xfrm>
            <a:off x="1634837" y="3204185"/>
            <a:ext cx="1995098" cy="369332"/>
          </a:xfrm>
          <a:prstGeom prst="rect">
            <a:avLst/>
          </a:prstGeom>
          <a:noFill/>
        </p:spPr>
        <p:txBody>
          <a:bodyPr wrap="none" rtlCol="0">
            <a:spAutoFit/>
          </a:bodyPr>
          <a:lstStyle/>
          <a:p>
            <a:r>
              <a:rPr lang="en-US"/>
              <a:t>GROUND TRUTH</a:t>
            </a:r>
          </a:p>
        </p:txBody>
      </p:sp>
      <p:sp>
        <p:nvSpPr>
          <p:cNvPr id="10" name="TextBox 9">
            <a:extLst>
              <a:ext uri="{FF2B5EF4-FFF2-40B4-BE49-F238E27FC236}">
                <a16:creationId xmlns:a16="http://schemas.microsoft.com/office/drawing/2014/main" id="{C51F6C9F-9415-4DEA-B18D-820903D483A1}"/>
              </a:ext>
            </a:extLst>
          </p:cNvPr>
          <p:cNvSpPr txBox="1"/>
          <p:nvPr/>
        </p:nvSpPr>
        <p:spPr>
          <a:xfrm>
            <a:off x="5317581" y="5497398"/>
            <a:ext cx="1556836" cy="369332"/>
          </a:xfrm>
          <a:prstGeom prst="rect">
            <a:avLst/>
          </a:prstGeom>
          <a:noFill/>
        </p:spPr>
        <p:txBody>
          <a:bodyPr wrap="none" rtlCol="0">
            <a:spAutoFit/>
          </a:bodyPr>
          <a:lstStyle/>
          <a:p>
            <a:r>
              <a:rPr lang="en-US"/>
              <a:t>PREDICTION</a:t>
            </a:r>
          </a:p>
        </p:txBody>
      </p:sp>
      <p:pic>
        <p:nvPicPr>
          <p:cNvPr id="1026" name="Picture 2">
            <a:extLst>
              <a:ext uri="{FF2B5EF4-FFF2-40B4-BE49-F238E27FC236}">
                <a16:creationId xmlns:a16="http://schemas.microsoft.com/office/drawing/2014/main" id="{EAE97AE4-187F-4E3F-AE0D-19C214A7A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020" y="1706886"/>
            <a:ext cx="4888580" cy="344422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6318E3A3-685A-4E40-AFDB-856141854145}"/>
              </a:ext>
            </a:extLst>
          </p:cNvPr>
          <p:cNvSpPr/>
          <p:nvPr/>
        </p:nvSpPr>
        <p:spPr>
          <a:xfrm>
            <a:off x="431625" y="3850175"/>
            <a:ext cx="10922175" cy="369332"/>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1E3AC7-4781-4718-ADC9-6D228FF0EABD}"/>
              </a:ext>
            </a:extLst>
          </p:cNvPr>
          <p:cNvSpPr txBox="1"/>
          <p:nvPr/>
        </p:nvSpPr>
        <p:spPr>
          <a:xfrm>
            <a:off x="9585458" y="5732668"/>
            <a:ext cx="567648" cy="646331"/>
          </a:xfrm>
          <a:prstGeom prst="rect">
            <a:avLst/>
          </a:prstGeom>
          <a:noFill/>
        </p:spPr>
        <p:txBody>
          <a:bodyPr wrap="square">
            <a:spAutoFit/>
          </a:bodyPr>
          <a:lstStyle/>
          <a:p>
            <a:r>
              <a:rPr lang="en-US" sz="3600" b="1">
                <a:solidFill>
                  <a:srgbClr val="00B050"/>
                </a:solidFill>
              </a:rPr>
              <a:t>✓</a:t>
            </a:r>
          </a:p>
        </p:txBody>
      </p:sp>
      <p:sp>
        <p:nvSpPr>
          <p:cNvPr id="13" name="TextBox 12">
            <a:extLst>
              <a:ext uri="{FF2B5EF4-FFF2-40B4-BE49-F238E27FC236}">
                <a16:creationId xmlns:a16="http://schemas.microsoft.com/office/drawing/2014/main" id="{4C1AD343-F843-4860-BA00-59D4D2D6C155}"/>
              </a:ext>
            </a:extLst>
          </p:cNvPr>
          <p:cNvSpPr txBox="1"/>
          <p:nvPr/>
        </p:nvSpPr>
        <p:spPr>
          <a:xfrm>
            <a:off x="7403470" y="5730205"/>
            <a:ext cx="2811182" cy="461665"/>
          </a:xfrm>
          <a:prstGeom prst="rect">
            <a:avLst/>
          </a:prstGeom>
          <a:noFill/>
        </p:spPr>
        <p:txBody>
          <a:bodyPr wrap="square">
            <a:spAutoFit/>
          </a:bodyPr>
          <a:lstStyle/>
          <a:p>
            <a:pPr algn="ctr">
              <a:spcAft>
                <a:spcPts val="600"/>
              </a:spcAft>
            </a:pPr>
            <a:r>
              <a:rPr lang="en-US" sz="2400"/>
              <a:t>Problem</a:t>
            </a:r>
            <a:r>
              <a:rPr lang="en-US" sz="2400" b="1" i="1"/>
              <a:t> (3)</a:t>
            </a:r>
            <a:endParaRPr lang="en-US" sz="2400"/>
          </a:p>
        </p:txBody>
      </p:sp>
    </p:spTree>
    <p:extLst>
      <p:ext uri="{BB962C8B-B14F-4D97-AF65-F5344CB8AC3E}">
        <p14:creationId xmlns:p14="http://schemas.microsoft.com/office/powerpoint/2010/main" val="64958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animBg="1"/>
      <p:bldP spid="7" grpId="1" animBg="1"/>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CD4790-7EBD-4025-8FB0-76484EC53DDC}"/>
              </a:ext>
            </a:extLst>
          </p:cNvPr>
          <p:cNvSpPr>
            <a:spLocks noGrp="1"/>
          </p:cNvSpPr>
          <p:nvPr>
            <p:ph type="sldNum" sz="quarter" idx="12"/>
          </p:nvPr>
        </p:nvSpPr>
        <p:spPr/>
        <p:txBody>
          <a:bodyPr/>
          <a:lstStyle/>
          <a:p>
            <a:fld id="{5BD996C4-0347-4117-BB9F-5CBDBDF7C387}" type="slidenum">
              <a:rPr lang="en-US" smtClean="0"/>
              <a:t>26</a:t>
            </a:fld>
            <a:endParaRPr lang="en-US"/>
          </a:p>
        </p:txBody>
      </p:sp>
      <p:sp>
        <p:nvSpPr>
          <p:cNvPr id="3" name="TextBox 2">
            <a:extLst>
              <a:ext uri="{FF2B5EF4-FFF2-40B4-BE49-F238E27FC236}">
                <a16:creationId xmlns:a16="http://schemas.microsoft.com/office/drawing/2014/main" id="{3E1E290E-10D7-4A98-A686-7E8F19274823}"/>
              </a:ext>
            </a:extLst>
          </p:cNvPr>
          <p:cNvSpPr txBox="1"/>
          <p:nvPr/>
        </p:nvSpPr>
        <p:spPr>
          <a:xfrm>
            <a:off x="2919500" y="270411"/>
            <a:ext cx="6353022" cy="584775"/>
          </a:xfrm>
          <a:prstGeom prst="rect">
            <a:avLst/>
          </a:prstGeom>
          <a:noFill/>
        </p:spPr>
        <p:txBody>
          <a:bodyPr wrap="none" rtlCol="0">
            <a:spAutoFit/>
          </a:bodyPr>
          <a:lstStyle/>
          <a:p>
            <a:pPr algn="ctr">
              <a:spcAft>
                <a:spcPts val="600"/>
              </a:spcAft>
            </a:pPr>
            <a:r>
              <a:rPr lang="en-US" sz="3200"/>
              <a:t>Heatmap generation by GradCAM</a:t>
            </a:r>
            <a:r>
              <a:rPr lang="en-US" sz="3200" baseline="30000"/>
              <a:t>(*)</a:t>
            </a:r>
            <a:endParaRPr lang="en-US" sz="3200" baseline="300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6523D72-0913-4E10-8BCB-5CDFE7C1859F}"/>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a:t>
            </a:r>
            <a:r>
              <a:rPr lang="en-US" sz="1600"/>
              <a:t>Selvaraju et al. 2016</a:t>
            </a:r>
            <a:endParaRPr lang="en-US" sz="160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D892B15-BB41-4EE1-9E63-F6C96BE9E574}"/>
              </a:ext>
            </a:extLst>
          </p:cNvPr>
          <p:cNvPicPr>
            <a:picLocks noChangeAspect="1"/>
          </p:cNvPicPr>
          <p:nvPr/>
        </p:nvPicPr>
        <p:blipFill rotWithShape="1">
          <a:blip r:embed="rId2">
            <a:extLst>
              <a:ext uri="{28A0092B-C50C-407E-A947-70E740481C1C}">
                <a14:useLocalDpi xmlns:a14="http://schemas.microsoft.com/office/drawing/2010/main" val="0"/>
              </a:ext>
            </a:extLst>
          </a:blip>
          <a:srcRect b="51667"/>
          <a:stretch/>
        </p:blipFill>
        <p:spPr>
          <a:xfrm>
            <a:off x="1795900" y="909839"/>
            <a:ext cx="8600200" cy="5629073"/>
          </a:xfrm>
          <a:prstGeom prst="rect">
            <a:avLst/>
          </a:prstGeom>
        </p:spPr>
      </p:pic>
      <p:pic>
        <p:nvPicPr>
          <p:cNvPr id="13" name="Picture 12">
            <a:extLst>
              <a:ext uri="{FF2B5EF4-FFF2-40B4-BE49-F238E27FC236}">
                <a16:creationId xmlns:a16="http://schemas.microsoft.com/office/drawing/2014/main" id="{E51BD003-A621-4661-B621-0FC6663EBDA5}"/>
              </a:ext>
            </a:extLst>
          </p:cNvPr>
          <p:cNvPicPr>
            <a:picLocks noChangeAspect="1"/>
          </p:cNvPicPr>
          <p:nvPr/>
        </p:nvPicPr>
        <p:blipFill rotWithShape="1">
          <a:blip r:embed="rId3">
            <a:extLst>
              <a:ext uri="{28A0092B-C50C-407E-A947-70E740481C1C}">
                <a14:useLocalDpi xmlns:a14="http://schemas.microsoft.com/office/drawing/2010/main" val="0"/>
              </a:ext>
            </a:extLst>
          </a:blip>
          <a:srcRect t="48974" b="3170"/>
          <a:stretch/>
        </p:blipFill>
        <p:spPr>
          <a:xfrm>
            <a:off x="1795900" y="909839"/>
            <a:ext cx="8600200" cy="5573423"/>
          </a:xfrm>
          <a:prstGeom prst="rect">
            <a:avLst/>
          </a:prstGeom>
        </p:spPr>
      </p:pic>
    </p:spTree>
    <p:extLst>
      <p:ext uri="{BB962C8B-B14F-4D97-AF65-F5344CB8AC3E}">
        <p14:creationId xmlns:p14="http://schemas.microsoft.com/office/powerpoint/2010/main" val="278901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D89377-EA71-447B-AE01-AAA6C150F772}"/>
              </a:ext>
            </a:extLst>
          </p:cNvPr>
          <p:cNvSpPr txBox="1"/>
          <p:nvPr/>
        </p:nvSpPr>
        <p:spPr>
          <a:xfrm>
            <a:off x="5081816" y="291432"/>
            <a:ext cx="2010487" cy="584775"/>
          </a:xfrm>
          <a:prstGeom prst="rect">
            <a:avLst/>
          </a:prstGeom>
          <a:noFill/>
        </p:spPr>
        <p:txBody>
          <a:bodyPr wrap="none" rtlCol="0">
            <a:spAutoFit/>
          </a:bodyPr>
          <a:lstStyle/>
          <a:p>
            <a:pPr algn="ctr">
              <a:spcAft>
                <a:spcPts val="600"/>
              </a:spcAft>
            </a:pPr>
            <a:r>
              <a:rPr lang="en-US" sz="3200">
                <a:latin typeface="Times New Roman" panose="02020603050405020304" pitchFamily="18" charset="0"/>
                <a:cs typeface="Times New Roman" panose="02020603050405020304" pitchFamily="18" charset="0"/>
              </a:rPr>
              <a:t>References</a:t>
            </a:r>
          </a:p>
        </p:txBody>
      </p:sp>
      <p:sp>
        <p:nvSpPr>
          <p:cNvPr id="5" name="TextBox 4">
            <a:extLst>
              <a:ext uri="{FF2B5EF4-FFF2-40B4-BE49-F238E27FC236}">
                <a16:creationId xmlns:a16="http://schemas.microsoft.com/office/drawing/2014/main" id="{06F2F4A4-E850-4967-8320-DA30BFEAC1BA}"/>
              </a:ext>
            </a:extLst>
          </p:cNvPr>
          <p:cNvSpPr txBox="1"/>
          <p:nvPr/>
        </p:nvSpPr>
        <p:spPr>
          <a:xfrm>
            <a:off x="439615" y="999486"/>
            <a:ext cx="11333285" cy="5878532"/>
          </a:xfrm>
          <a:prstGeom prst="rect">
            <a:avLst/>
          </a:prstGeom>
          <a:noFill/>
        </p:spPr>
        <p:txBody>
          <a:bodyPr wrap="square">
            <a:spAutoFit/>
          </a:bodyPr>
          <a:lstStyle/>
          <a:p>
            <a:pPr marL="285750" indent="-285750" algn="just">
              <a:spcAft>
                <a:spcPts val="600"/>
              </a:spcAf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Bhattacharya S, Reddy Maddikunta PK, Pham QV, Gadekallu TR, Krishnan S SR, Chowdhary CL, Alazab M, Jalil Piran M. Deep learning and medical image processing for coronavirus (COVID-19) pandemic: A survey. Sustain Cities Soc. 2021 Feb;65:102589. doi: 10.1016/j.scs.2020.102589. Epub 2020 Nov 5. PMID: 33169099; PMCID: PMC7642729.</a:t>
            </a:r>
          </a:p>
          <a:p>
            <a:pPr marL="285750" indent="-285750" algn="just">
              <a:spcAft>
                <a:spcPts val="600"/>
              </a:spcAf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J. Krohn, G. Beyleveld, and A. Bassens, Deep Learning Illustrated: A Visual, Interactive Guide to Artificial Intelligence, 1st ed. Addison-Wesley Professional, 2019.</a:t>
            </a:r>
          </a:p>
          <a:p>
            <a:pPr marL="285750" indent="-285750" algn="just">
              <a:spcAft>
                <a:spcPts val="600"/>
              </a:spcAft>
              <a:buFont typeface="Arial" panose="020B0604020202020204" pitchFamily="34" charset="0"/>
              <a:buChar char="•"/>
            </a:pPr>
            <a:r>
              <a:rPr lang="en-US" sz="1600"/>
              <a:t>A. Dosovitskiy, L. Beyer, A. Kolesnikov, D. Weissenborn, X. Zhai, T. Unterthiner, M. Dehghani, M. Minderer, G. Heigold, S. Gelly, J. Uszkoreit, and N. Houlsby, “An Image is Worth 16x16 Words: Transformers for Image Recognition at Scale,” arXiv e-prints, p. arXiv:2010.11929, Oct. 2020.</a:t>
            </a:r>
          </a:p>
          <a:p>
            <a:pPr marL="285750" indent="-285750" algn="just">
              <a:spcAft>
                <a:spcPts val="600"/>
              </a:spcAft>
              <a:buFont typeface="Arial" panose="020B0604020202020204" pitchFamily="34" charset="0"/>
              <a:buChar char="•"/>
            </a:pPr>
            <a:r>
              <a:rPr lang="en-US" sz="1600"/>
              <a:t>J.-B. Cordonnier, A. Loukas, and M. Jaggi, “On the relationship between self-attention and convolutional layers,” 2020. </a:t>
            </a:r>
          </a:p>
          <a:p>
            <a:pPr marL="285750" indent="-285750" algn="just">
              <a:spcAft>
                <a:spcPts val="600"/>
              </a:spcAft>
              <a:buFont typeface="Arial" panose="020B0604020202020204" pitchFamily="34" charset="0"/>
              <a:buChar char="•"/>
            </a:pPr>
            <a:r>
              <a:rPr lang="en-US" sz="1600"/>
              <a:t>S. Tuli, I. Dasgupta, E. Grant, and T. L. Griffiths, “Are convolutional neural networks or transformers more like human vision?” 2021.</a:t>
            </a:r>
          </a:p>
          <a:p>
            <a:pPr marL="285750" indent="-285750" algn="just">
              <a:spcAft>
                <a:spcPts val="600"/>
              </a:spcAft>
              <a:buFont typeface="Arial" panose="020B0604020202020204" pitchFamily="34" charset="0"/>
              <a:buChar char="•"/>
            </a:pPr>
            <a:r>
              <a:rPr lang="en-US" sz="1600"/>
              <a:t>A. Vaswani, N. Shazeer, N. Parmar, J. Uszkoreit, L. Jones, A. N. Gomez, L. Kaiser, and I. Polosukhin, “Attention Is All You Need,” arXiv e-prints, p. arXiv:1706.03762, Jun. 2017.</a:t>
            </a:r>
          </a:p>
          <a:p>
            <a:pPr marL="285750" indent="-285750" algn="just">
              <a:spcAft>
                <a:spcPts val="600"/>
              </a:spcAft>
              <a:buFont typeface="Arial" panose="020B0604020202020204" pitchFamily="34" charset="0"/>
              <a:buChar char="•"/>
            </a:pPr>
            <a:r>
              <a:rPr lang="en-US" sz="1600"/>
              <a:t>M. Raghu, T. Unterthiner, S. Kornblith, C. Zhang, and A. Dosovitskiy, “Do vision transformers see like convolutional neural networks?” 2021. </a:t>
            </a:r>
          </a:p>
          <a:p>
            <a:pPr marL="285750" indent="-285750" algn="just">
              <a:spcAft>
                <a:spcPts val="600"/>
              </a:spcAft>
              <a:buFont typeface="Arial" panose="020B0604020202020204" pitchFamily="34" charset="0"/>
              <a:buChar char="•"/>
            </a:pPr>
            <a:r>
              <a:rPr lang="en-US" sz="1600"/>
              <a:t>H. Touvron, M. Cord, M. Douze, F. Massa, A. Sablayrolles, and H. Jegou, “Training data-efficient image transformers amp; distillation through attention,” in Proceedings of the 38th International Conference on Machine Learning, ser. Proceedings of Machine Learning Research, M. Meila and T. Zhang, Eds., vol. 139. PMLR, 18–24 Jul 2021, pp. 10 347–10 357. [Online]. Available: </a:t>
            </a:r>
            <a:r>
              <a:rPr lang="en-US" sz="1600">
                <a:hlinkClick r:id="rId2"/>
              </a:rPr>
              <a:t>https://proceedings.mlr.press/v139/touvron21a.html</a:t>
            </a:r>
            <a:endParaRPr lang="en-US" sz="1600"/>
          </a:p>
          <a:p>
            <a:pPr marL="285750" indent="-285750" algn="just">
              <a:spcAft>
                <a:spcPts val="600"/>
              </a:spcAft>
              <a:buFont typeface="Arial" panose="020B0604020202020204" pitchFamily="34" charset="0"/>
              <a:buChar char="•"/>
            </a:pPr>
            <a:r>
              <a:rPr lang="en-US" sz="1600"/>
              <a:t>X. Chen, C.-J. Hsieh, and B. Gong, “When Vision Transformers Outperform ResNets without Pretraining or Strong Data Augmentations,” arXiv e-prints, p. arXiv:2106.01548, Jun. 2021</a:t>
            </a:r>
            <a:endParaRPr lang="en-US" sz="16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9F9D00C-7175-4460-846B-FA2D0A1664B6}"/>
              </a:ext>
            </a:extLst>
          </p:cNvPr>
          <p:cNvSpPr txBox="1"/>
          <p:nvPr/>
        </p:nvSpPr>
        <p:spPr>
          <a:xfrm>
            <a:off x="439615" y="999486"/>
            <a:ext cx="11333285" cy="6109365"/>
          </a:xfrm>
          <a:prstGeom prst="rect">
            <a:avLst/>
          </a:prstGeom>
          <a:noFill/>
        </p:spPr>
        <p:txBody>
          <a:bodyPr wrap="square">
            <a:spAutoFit/>
          </a:bodyPr>
          <a:lstStyle/>
          <a:p>
            <a:pPr marL="285750" indent="-285750" algn="just">
              <a:spcAft>
                <a:spcPts val="600"/>
              </a:spcAft>
              <a:buFont typeface="Arial" panose="020B0604020202020204" pitchFamily="34" charset="0"/>
              <a:buChar char="•"/>
            </a:pPr>
            <a:r>
              <a:rPr lang="en-US" sz="1600" i="0">
                <a:solidFill>
                  <a:srgbClr val="000000"/>
                </a:solidFill>
                <a:effectLst/>
              </a:rPr>
              <a:t>Azulay, A., Weiss,Y., “Why do deep convolutional networks generalize so poorly to small image transformations?”</a:t>
            </a:r>
            <a:r>
              <a:rPr lang="en-US" sz="1600"/>
              <a:t> arXiv e-prints, p.arXiv:1805.12177, May. 2018.</a:t>
            </a:r>
          </a:p>
          <a:p>
            <a:pPr marL="285750" indent="-285750" algn="just">
              <a:spcAft>
                <a:spcPts val="600"/>
              </a:spcAft>
              <a:buFont typeface="Arial" panose="020B0604020202020204" pitchFamily="34" charset="0"/>
              <a:buChar char="•"/>
            </a:pPr>
            <a:r>
              <a:rPr lang="en-US" sz="1600"/>
              <a:t>W. Wang, E. Xie, X. Li, D.-P. Fan, K. Song, D. Liang, T. Lu, P. Luo, and L. Shao, “Pyramid VisionTransformer: A Versatile Backbone for Dense Prediction without Convolutions,”arXiv e-prints, p.arXiv:2102.12122, Feb. 2021.</a:t>
            </a:r>
          </a:p>
          <a:p>
            <a:pPr marL="285750" indent="-285750" algn="just">
              <a:spcAft>
                <a:spcPts val="600"/>
              </a:spcAft>
              <a:buFont typeface="Arial" panose="020B0604020202020204" pitchFamily="34" charset="0"/>
              <a:buChar char="•"/>
            </a:pPr>
            <a:r>
              <a:rPr lang="en-US" sz="1600"/>
              <a:t>D. Zhou, B. Kang, X. Jin, L. Yang, X. Lian, Z. Jiang, Q. Hou, and J. Feng, “DeepViT: Towards Deeper Vision Transformer,” arXiv e-prints, p. arXiv:2103.11886, Mar. 2021.</a:t>
            </a:r>
          </a:p>
          <a:p>
            <a:pPr marL="285750" indent="-285750" algn="just">
              <a:spcAft>
                <a:spcPts val="600"/>
              </a:spcAft>
              <a:buFont typeface="Arial" panose="020B0604020202020204" pitchFamily="34" charset="0"/>
              <a:buChar char="•"/>
            </a:pPr>
            <a:r>
              <a:rPr lang="en-US" sz="1600"/>
              <a:t>W. Wang, E. Xie, X. Li, D.-P. Fan, K. Song, D. Liang, T. Lu, P. Luo, and L. Shao, “PVTv2: Improved Baselines with Pyramid Vision Transformer,” arXiv e-prints, p. arXiv:2106.13797, Jun. 2021.</a:t>
            </a:r>
          </a:p>
          <a:p>
            <a:pPr marL="285750" indent="-285750" algn="just">
              <a:spcAft>
                <a:spcPts val="600"/>
              </a:spcAft>
              <a:buFont typeface="Arial" panose="020B0604020202020204" pitchFamily="34" charset="0"/>
              <a:buChar char="•"/>
            </a:pPr>
            <a:r>
              <a:rPr lang="en-US" sz="1600"/>
              <a:t>The COVIDx dataset: </a:t>
            </a:r>
          </a:p>
          <a:p>
            <a:pPr marL="742950" lvl="1" indent="-285750" algn="just">
              <a:spcAft>
                <a:spcPts val="600"/>
              </a:spcAft>
              <a:buFont typeface="Arial" panose="020B0604020202020204" pitchFamily="34" charset="0"/>
              <a:buChar char="•"/>
            </a:pPr>
            <a:r>
              <a:rPr lang="en-US" sz="1600"/>
              <a:t>Wang, L., Lin, Z.Q. &amp; Wong, A. COVID-Net: a tailored deep convolutional neural network design for detection of COVID-19 cases from chest X-ray images. Sci Rep 10, 19549 (2020). </a:t>
            </a:r>
            <a:r>
              <a:rPr lang="en-US" sz="1600">
                <a:hlinkClick r:id="rId3"/>
              </a:rPr>
              <a:t>https://doi.org/10.1038/s41598-020-76550-z</a:t>
            </a:r>
            <a:endParaRPr lang="en-US" sz="1600"/>
          </a:p>
          <a:p>
            <a:pPr marL="742950" lvl="1" indent="-285750" algn="just">
              <a:spcAft>
                <a:spcPts val="600"/>
              </a:spcAft>
              <a:buFont typeface="Arial" panose="020B0604020202020204" pitchFamily="34" charset="0"/>
              <a:buChar char="•"/>
            </a:pPr>
            <a:r>
              <a:rPr lang="en-US" sz="1600"/>
              <a:t>Cohen, J. P., Morrison, P., &amp; Dao, L. COVID-19 image data collection. </a:t>
            </a:r>
            <a:r>
              <a:rPr lang="en-US" sz="1600">
                <a:hlinkClick r:id="rId4"/>
              </a:rPr>
              <a:t>arXiv:2003.11597</a:t>
            </a:r>
            <a:r>
              <a:rPr lang="en-US" sz="1600"/>
              <a:t>(2020)</a:t>
            </a:r>
          </a:p>
          <a:p>
            <a:pPr marL="742950" lvl="1" indent="-285750" algn="just">
              <a:spcAft>
                <a:spcPts val="600"/>
              </a:spcAft>
              <a:buFont typeface="Arial" panose="020B0604020202020204" pitchFamily="34" charset="0"/>
              <a:buChar char="•"/>
            </a:pPr>
            <a:r>
              <a:rPr lang="en-US" sz="1600"/>
              <a:t>Chung, A. Figure 1 COVID-19 chest x-ray data initiative. </a:t>
            </a:r>
            <a:r>
              <a:rPr lang="en-US" sz="1600">
                <a:hlinkClick r:id="rId5"/>
              </a:rPr>
              <a:t>https://github.com/agchung/Figure1-COVID-chestxray-dataset</a:t>
            </a:r>
            <a:r>
              <a:rPr lang="en-US" sz="1600"/>
              <a:t> (2020)</a:t>
            </a:r>
          </a:p>
          <a:p>
            <a:pPr marL="742950" lvl="1" indent="-285750" algn="just">
              <a:spcAft>
                <a:spcPts val="600"/>
              </a:spcAft>
              <a:buFont typeface="Arial" panose="020B0604020202020204" pitchFamily="34" charset="0"/>
              <a:buChar char="•"/>
            </a:pPr>
            <a:r>
              <a:rPr lang="en-US" sz="1600"/>
              <a:t>Chung, A. Actualmed COVID-19 chest x-ray data initiative. </a:t>
            </a:r>
            <a:r>
              <a:rPr lang="en-US" sz="1600">
                <a:hlinkClick r:id="rId6"/>
              </a:rPr>
              <a:t>https://github.com/agchung/Actualmed-COVID-chestxray-dataset</a:t>
            </a:r>
            <a:r>
              <a:rPr lang="en-US" sz="1600"/>
              <a:t> (2020)</a:t>
            </a:r>
          </a:p>
          <a:p>
            <a:pPr marL="742950" lvl="1" indent="-285750" algn="just">
              <a:spcAft>
                <a:spcPts val="600"/>
              </a:spcAft>
              <a:buFont typeface="Arial" panose="020B0604020202020204" pitchFamily="34" charset="0"/>
              <a:buChar char="•"/>
            </a:pPr>
            <a:r>
              <a:rPr lang="en-US" sz="1600"/>
              <a:t>Radiological Society of North America. COVID-19 radiography database. </a:t>
            </a:r>
            <a:r>
              <a:rPr lang="en-US" sz="1600">
                <a:hlinkClick r:id="rId7"/>
              </a:rPr>
              <a:t>https://www.kaggle.com/tawsifurrahman/covid19-radiography-database</a:t>
            </a:r>
            <a:r>
              <a:rPr lang="en-US" sz="1600"/>
              <a:t> (2019)</a:t>
            </a:r>
          </a:p>
          <a:p>
            <a:pPr marL="742950" lvl="1" indent="-285750" algn="just">
              <a:spcAft>
                <a:spcPts val="600"/>
              </a:spcAft>
              <a:buFont typeface="Arial" panose="020B0604020202020204" pitchFamily="34" charset="0"/>
              <a:buChar char="•"/>
            </a:pPr>
            <a:r>
              <a:rPr lang="en-US" sz="1600"/>
              <a:t>Radiological Society of North America. RSNA pneumonia detection challenge. https://www.kaggle.com/c/rsna-pneumonia-detection-challenge/data (2019).</a:t>
            </a:r>
          </a:p>
          <a:p>
            <a:pPr marL="742950" lvl="1" indent="-285750" algn="just">
              <a:spcAft>
                <a:spcPts val="600"/>
              </a:spcAft>
              <a:buFont typeface="Arial" panose="020B0604020202020204" pitchFamily="34" charset="0"/>
              <a:buChar char="•"/>
            </a:pPr>
            <a:endParaRPr lang="en-VN" sz="1600"/>
          </a:p>
        </p:txBody>
      </p:sp>
      <p:sp>
        <p:nvSpPr>
          <p:cNvPr id="7" name="TextBox 6">
            <a:extLst>
              <a:ext uri="{FF2B5EF4-FFF2-40B4-BE49-F238E27FC236}">
                <a16:creationId xmlns:a16="http://schemas.microsoft.com/office/drawing/2014/main" id="{144FC6D1-FF03-47E5-A8FD-CC48D34EF16F}"/>
              </a:ext>
            </a:extLst>
          </p:cNvPr>
          <p:cNvSpPr txBox="1"/>
          <p:nvPr/>
        </p:nvSpPr>
        <p:spPr>
          <a:xfrm>
            <a:off x="439615" y="999486"/>
            <a:ext cx="11333285" cy="2323713"/>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a:t>M. Elgendi, M. U. Nasir, Q. Tang, D. Smith, J.-P. Grenier, C. Batte, B. Spieler, W. D.Leslie, C. Menon, R. R. Fletcher, N. Howard, R. Ward, W. Parker, and S. Nicolaou, “Theeffectiveness of image augmentation in deep learning networks for detecting covid-19: A geometrictransformation perspective,”Frontiers in Medicine, vol. 8, p. 153, 2021.</a:t>
            </a:r>
          </a:p>
          <a:p>
            <a:pPr marL="285750" indent="-285750">
              <a:spcAft>
                <a:spcPts val="600"/>
              </a:spcAft>
              <a:buFont typeface="Arial" panose="020B0604020202020204" pitchFamily="34" charset="0"/>
              <a:buChar char="•"/>
            </a:pPr>
            <a:r>
              <a:rPr lang="en-US" sz="1600"/>
              <a:t>E. D. Cubuk, B. Zoph, D. Mane, V. Vasudevan, and Q. V. Le, “AutoAugment: Learning Augmentation Policies from Data,” arXiv e-prints, p. arXiv:1805.09501, May 2018.  </a:t>
            </a:r>
          </a:p>
          <a:p>
            <a:pPr marL="285750" indent="-285750">
              <a:spcAft>
                <a:spcPts val="600"/>
              </a:spcAft>
              <a:buFont typeface="Arial" panose="020B0604020202020204" pitchFamily="34" charset="0"/>
              <a:buChar char="•"/>
            </a:pPr>
            <a:r>
              <a:rPr lang="en-US" sz="1600"/>
              <a:t>R. R. Selvaraju, M. Cogswell, A. Das, R. Vedantam, D. Parikh, and D. Batra, “Grad-CAM: Visual Explanations from Deep Networks via Gradient-based Localization,” arXiv e-prints, p. arXiv:1610.02391, Oct. 2016.</a:t>
            </a:r>
            <a:endParaRPr lang="en-US" sz="160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r>
              <a:rPr lang="en-US" sz="1600"/>
              <a:t>Zhang, R. (2019). Making Convolutional Networks Shift-Invariant Again. </a:t>
            </a:r>
            <a:r>
              <a:rPr lang="en-US" sz="1600" i="1"/>
              <a:t>ArXiv E-Prints</a:t>
            </a:r>
            <a:r>
              <a:rPr lang="en-US" sz="1600"/>
              <a:t>, earXiv:1904.11486.</a:t>
            </a:r>
          </a:p>
        </p:txBody>
      </p:sp>
    </p:spTree>
    <p:extLst>
      <p:ext uri="{BB962C8B-B14F-4D97-AF65-F5344CB8AC3E}">
        <p14:creationId xmlns:p14="http://schemas.microsoft.com/office/powerpoint/2010/main" val="287240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1E7A71-3E4D-4587-B732-D9428AA5AD49}"/>
              </a:ext>
            </a:extLst>
          </p:cNvPr>
          <p:cNvSpPr>
            <a:spLocks noGrp="1"/>
          </p:cNvSpPr>
          <p:nvPr>
            <p:ph type="sldNum" sz="quarter" idx="12"/>
          </p:nvPr>
        </p:nvSpPr>
        <p:spPr/>
        <p:txBody>
          <a:bodyPr/>
          <a:lstStyle/>
          <a:p>
            <a:fld id="{5BD996C4-0347-4117-BB9F-5CBDBDF7C387}" type="slidenum">
              <a:rPr lang="en-US" smtClean="0"/>
              <a:t>3</a:t>
            </a:fld>
            <a:endParaRPr lang="en-US"/>
          </a:p>
        </p:txBody>
      </p:sp>
      <p:sp>
        <p:nvSpPr>
          <p:cNvPr id="3" name="Arrow: Right 2">
            <a:extLst>
              <a:ext uri="{FF2B5EF4-FFF2-40B4-BE49-F238E27FC236}">
                <a16:creationId xmlns:a16="http://schemas.microsoft.com/office/drawing/2014/main" id="{5B13A501-98A5-40F3-ACFA-AE86BC4DBA56}"/>
              </a:ext>
            </a:extLst>
          </p:cNvPr>
          <p:cNvSpPr/>
          <p:nvPr/>
        </p:nvSpPr>
        <p:spPr>
          <a:xfrm rot="19470954" flipV="1">
            <a:off x="7412670" y="2724559"/>
            <a:ext cx="1717004" cy="246184"/>
          </a:xfrm>
          <a:prstGeom prst="rightArrow">
            <a:avLst>
              <a:gd name="adj1" fmla="val 27778"/>
              <a:gd name="adj2" fmla="val 121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1807DEC2-98B6-49FF-9452-E4113422C0EA}"/>
              </a:ext>
            </a:extLst>
          </p:cNvPr>
          <p:cNvSpPr/>
          <p:nvPr/>
        </p:nvSpPr>
        <p:spPr>
          <a:xfrm>
            <a:off x="2967189" y="3578469"/>
            <a:ext cx="1679330" cy="246184"/>
          </a:xfrm>
          <a:prstGeom prst="rightArrow">
            <a:avLst>
              <a:gd name="adj1" fmla="val 27778"/>
              <a:gd name="adj2" fmla="val 121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F03A08-D0EA-44EE-BB3D-887AF6AF1319}"/>
              </a:ext>
            </a:extLst>
          </p:cNvPr>
          <p:cNvSpPr/>
          <p:nvPr/>
        </p:nvSpPr>
        <p:spPr>
          <a:xfrm>
            <a:off x="4718483" y="3218549"/>
            <a:ext cx="2619880" cy="98361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Artificial Neural Network</a:t>
            </a:r>
          </a:p>
        </p:txBody>
      </p:sp>
      <p:sp>
        <p:nvSpPr>
          <p:cNvPr id="6" name="Arrow: Right 5">
            <a:extLst>
              <a:ext uri="{FF2B5EF4-FFF2-40B4-BE49-F238E27FC236}">
                <a16:creationId xmlns:a16="http://schemas.microsoft.com/office/drawing/2014/main" id="{7617C8FD-966C-458E-B8B2-8B08108F37F0}"/>
              </a:ext>
            </a:extLst>
          </p:cNvPr>
          <p:cNvSpPr/>
          <p:nvPr/>
        </p:nvSpPr>
        <p:spPr>
          <a:xfrm rot="2062502">
            <a:off x="7459575" y="4484338"/>
            <a:ext cx="1663319" cy="246184"/>
          </a:xfrm>
          <a:prstGeom prst="rightArrow">
            <a:avLst>
              <a:gd name="adj1" fmla="val 27778"/>
              <a:gd name="adj2" fmla="val 121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Brace 6">
            <a:extLst>
              <a:ext uri="{FF2B5EF4-FFF2-40B4-BE49-F238E27FC236}">
                <a16:creationId xmlns:a16="http://schemas.microsoft.com/office/drawing/2014/main" id="{732BD351-8F6F-4F26-A361-0EEB37854EC0}"/>
              </a:ext>
            </a:extLst>
          </p:cNvPr>
          <p:cNvSpPr/>
          <p:nvPr/>
        </p:nvSpPr>
        <p:spPr>
          <a:xfrm>
            <a:off x="8936203" y="1365610"/>
            <a:ext cx="210957" cy="1323439"/>
          </a:xfrm>
          <a:prstGeom prst="leftBrace">
            <a:avLst>
              <a:gd name="adj1" fmla="val 141799"/>
              <a:gd name="adj2" fmla="val 4934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AAB1203-431B-4871-AA1C-25BC084AAB71}"/>
              </a:ext>
            </a:extLst>
          </p:cNvPr>
          <p:cNvSpPr txBox="1"/>
          <p:nvPr/>
        </p:nvSpPr>
        <p:spPr>
          <a:xfrm>
            <a:off x="9109437" y="1442553"/>
            <a:ext cx="2901543" cy="116955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a:solidFill>
                  <a:srgbClr val="FF0000"/>
                </a:solidFill>
                <a:latin typeface="Times New Roman" panose="02020603050405020304" pitchFamily="18" charset="0"/>
              </a:rPr>
              <a:t>Normal: 94.55%  </a:t>
            </a:r>
          </a:p>
          <a:p>
            <a:pPr marL="342900" indent="-342900">
              <a:spcAft>
                <a:spcPts val="600"/>
              </a:spcAft>
              <a:buFont typeface="Arial" panose="020B0604020202020204" pitchFamily="34" charset="0"/>
              <a:buChar char="•"/>
            </a:pPr>
            <a:r>
              <a:rPr lang="en-US" sz="2000">
                <a:latin typeface="Times New Roman" panose="02020603050405020304" pitchFamily="18" charset="0"/>
              </a:rPr>
              <a:t>Pneumonia: 5.16%</a:t>
            </a:r>
          </a:p>
          <a:p>
            <a:pPr marL="342900" indent="-342900">
              <a:spcAft>
                <a:spcPts val="600"/>
              </a:spcAft>
              <a:buFont typeface="Arial" panose="020B0604020202020204" pitchFamily="34" charset="0"/>
              <a:buChar char="•"/>
            </a:pPr>
            <a:r>
              <a:rPr lang="en-US" sz="2000">
                <a:latin typeface="Times New Roman" panose="02020603050405020304" pitchFamily="18" charset="0"/>
              </a:rPr>
              <a:t>COVID-19: 0.29%</a:t>
            </a:r>
          </a:p>
        </p:txBody>
      </p:sp>
      <p:sp>
        <p:nvSpPr>
          <p:cNvPr id="9" name="TextBox 8">
            <a:extLst>
              <a:ext uri="{FF2B5EF4-FFF2-40B4-BE49-F238E27FC236}">
                <a16:creationId xmlns:a16="http://schemas.microsoft.com/office/drawing/2014/main" id="{EA1CDD1C-84EC-4A95-AC0F-46E5B91D50BC}"/>
              </a:ext>
            </a:extLst>
          </p:cNvPr>
          <p:cNvSpPr txBox="1"/>
          <p:nvPr/>
        </p:nvSpPr>
        <p:spPr>
          <a:xfrm>
            <a:off x="970302" y="1848969"/>
            <a:ext cx="1515158"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Input image</a:t>
            </a:r>
          </a:p>
        </p:txBody>
      </p:sp>
      <p:sp>
        <p:nvSpPr>
          <p:cNvPr id="10" name="TextBox 9">
            <a:extLst>
              <a:ext uri="{FF2B5EF4-FFF2-40B4-BE49-F238E27FC236}">
                <a16:creationId xmlns:a16="http://schemas.microsoft.com/office/drawing/2014/main" id="{7B82DDFF-6587-49CB-B98E-445FAAF5776D}"/>
              </a:ext>
            </a:extLst>
          </p:cNvPr>
          <p:cNvSpPr txBox="1"/>
          <p:nvPr/>
        </p:nvSpPr>
        <p:spPr>
          <a:xfrm>
            <a:off x="9662661" y="918687"/>
            <a:ext cx="1318181"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Prediction</a:t>
            </a:r>
          </a:p>
        </p:txBody>
      </p:sp>
      <p:sp>
        <p:nvSpPr>
          <p:cNvPr id="11" name="TextBox 10">
            <a:extLst>
              <a:ext uri="{FF2B5EF4-FFF2-40B4-BE49-F238E27FC236}">
                <a16:creationId xmlns:a16="http://schemas.microsoft.com/office/drawing/2014/main" id="{60FDAB3E-12F9-4D2F-89D2-663C902BAF9F}"/>
              </a:ext>
            </a:extLst>
          </p:cNvPr>
          <p:cNvSpPr txBox="1"/>
          <p:nvPr/>
        </p:nvSpPr>
        <p:spPr>
          <a:xfrm>
            <a:off x="2973064" y="291432"/>
            <a:ext cx="6227987" cy="584775"/>
          </a:xfrm>
          <a:prstGeom prst="rect">
            <a:avLst/>
          </a:prstGeom>
          <a:noFill/>
        </p:spPr>
        <p:txBody>
          <a:bodyPr wrap="none" rtlCol="0">
            <a:spAutoFit/>
          </a:bodyPr>
          <a:lstStyle/>
          <a:p>
            <a:pPr algn="ctr">
              <a:spcAft>
                <a:spcPts val="600"/>
              </a:spcAft>
            </a:pPr>
            <a:r>
              <a:rPr lang="en-US" sz="3200">
                <a:latin typeface="Times New Roman" panose="02020603050405020304" pitchFamily="18" charset="0"/>
                <a:cs typeface="Times New Roman" panose="02020603050405020304" pitchFamily="18" charset="0"/>
              </a:rPr>
              <a:t>Diagnositic imaging via Chest X-ray</a:t>
            </a:r>
          </a:p>
        </p:txBody>
      </p:sp>
      <p:sp>
        <p:nvSpPr>
          <p:cNvPr id="12" name="Rectangle 11">
            <a:extLst>
              <a:ext uri="{FF2B5EF4-FFF2-40B4-BE49-F238E27FC236}">
                <a16:creationId xmlns:a16="http://schemas.microsoft.com/office/drawing/2014/main" id="{AD32D7DD-FDE3-4005-89E2-832263010F6D}"/>
              </a:ext>
            </a:extLst>
          </p:cNvPr>
          <p:cNvSpPr/>
          <p:nvPr/>
        </p:nvSpPr>
        <p:spPr>
          <a:xfrm>
            <a:off x="4718483" y="2890020"/>
            <a:ext cx="2619879" cy="162308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Other works (*): </a:t>
            </a:r>
            <a:br>
              <a:rPr lang="en-US" sz="2400">
                <a:solidFill>
                  <a:schemeClr val="tx1"/>
                </a:solidFill>
                <a:latin typeface="Times New Roman" panose="02020603050405020304" pitchFamily="18" charset="0"/>
                <a:cs typeface="Times New Roman" panose="02020603050405020304" pitchFamily="18" charset="0"/>
              </a:rPr>
            </a:br>
            <a:r>
              <a:rPr lang="en-US" sz="2400">
                <a:solidFill>
                  <a:schemeClr val="tx1"/>
                </a:solidFill>
                <a:latin typeface="Times New Roman" panose="02020603050405020304" pitchFamily="18" charset="0"/>
                <a:cs typeface="Times New Roman" panose="02020603050405020304" pitchFamily="18" charset="0"/>
              </a:rPr>
              <a:t>Convolutional </a:t>
            </a:r>
            <a:br>
              <a:rPr lang="en-US" sz="2400">
                <a:solidFill>
                  <a:schemeClr val="tx1"/>
                </a:solidFill>
                <a:latin typeface="Times New Roman" panose="02020603050405020304" pitchFamily="18" charset="0"/>
                <a:cs typeface="Times New Roman" panose="02020603050405020304" pitchFamily="18" charset="0"/>
              </a:rPr>
            </a:br>
            <a:r>
              <a:rPr lang="en-US" sz="2400">
                <a:solidFill>
                  <a:schemeClr val="tx1"/>
                </a:solidFill>
                <a:latin typeface="Times New Roman" panose="02020603050405020304" pitchFamily="18" charset="0"/>
                <a:cs typeface="Times New Roman" panose="02020603050405020304" pitchFamily="18" charset="0"/>
              </a:rPr>
              <a:t>neural networks</a:t>
            </a:r>
          </a:p>
        </p:txBody>
      </p:sp>
      <p:sp>
        <p:nvSpPr>
          <p:cNvPr id="13" name="Rectangle 12">
            <a:extLst>
              <a:ext uri="{FF2B5EF4-FFF2-40B4-BE49-F238E27FC236}">
                <a16:creationId xmlns:a16="http://schemas.microsoft.com/office/drawing/2014/main" id="{A5F9F0B4-E8C2-4649-AB9C-F40C14173DE4}"/>
              </a:ext>
            </a:extLst>
          </p:cNvPr>
          <p:cNvSpPr/>
          <p:nvPr/>
        </p:nvSpPr>
        <p:spPr>
          <a:xfrm>
            <a:off x="4296479" y="2893919"/>
            <a:ext cx="3463885" cy="162308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Our work: the SOTA </a:t>
            </a:r>
            <a:br>
              <a:rPr lang="en-US" sz="2400">
                <a:solidFill>
                  <a:schemeClr val="tx1"/>
                </a:solidFill>
                <a:latin typeface="Times New Roman" panose="02020603050405020304" pitchFamily="18" charset="0"/>
                <a:cs typeface="Times New Roman" panose="02020603050405020304" pitchFamily="18" charset="0"/>
              </a:rPr>
            </a:br>
            <a:r>
              <a:rPr lang="en-US" sz="2400">
                <a:solidFill>
                  <a:srgbClr val="FF0000"/>
                </a:solidFill>
                <a:latin typeface="Times New Roman" panose="02020603050405020304" pitchFamily="18" charset="0"/>
                <a:cs typeface="Times New Roman" panose="02020603050405020304" pitchFamily="18" charset="0"/>
              </a:rPr>
              <a:t>Vision Transformer-based</a:t>
            </a:r>
            <a:br>
              <a:rPr lang="en-US" sz="2400">
                <a:solidFill>
                  <a:schemeClr val="tx1"/>
                </a:solidFill>
                <a:latin typeface="Times New Roman" panose="02020603050405020304" pitchFamily="18" charset="0"/>
                <a:cs typeface="Times New Roman" panose="02020603050405020304" pitchFamily="18" charset="0"/>
              </a:rPr>
            </a:br>
            <a:r>
              <a:rPr lang="en-US" sz="2400">
                <a:solidFill>
                  <a:schemeClr val="tx1"/>
                </a:solidFill>
                <a:latin typeface="Times New Roman" panose="02020603050405020304" pitchFamily="18" charset="0"/>
                <a:cs typeface="Times New Roman" panose="02020603050405020304" pitchFamily="18" charset="0"/>
              </a:rPr>
              <a:t>neural network</a:t>
            </a:r>
          </a:p>
        </p:txBody>
      </p:sp>
      <p:sp>
        <p:nvSpPr>
          <p:cNvPr id="14" name="Arrow: Right 13">
            <a:extLst>
              <a:ext uri="{FF2B5EF4-FFF2-40B4-BE49-F238E27FC236}">
                <a16:creationId xmlns:a16="http://schemas.microsoft.com/office/drawing/2014/main" id="{0A1F11C2-DCC4-4449-8F80-6825F00F7FCD}"/>
              </a:ext>
            </a:extLst>
          </p:cNvPr>
          <p:cNvSpPr/>
          <p:nvPr/>
        </p:nvSpPr>
        <p:spPr>
          <a:xfrm>
            <a:off x="2961053" y="3578468"/>
            <a:ext cx="1114029" cy="246184"/>
          </a:xfrm>
          <a:prstGeom prst="rightArrow">
            <a:avLst>
              <a:gd name="adj1" fmla="val 27778"/>
              <a:gd name="adj2" fmla="val 121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0D5E7EB-BEC5-411E-A60F-43801BB841E4}"/>
              </a:ext>
            </a:extLst>
          </p:cNvPr>
          <p:cNvSpPr/>
          <p:nvPr/>
        </p:nvSpPr>
        <p:spPr>
          <a:xfrm rot="19395033">
            <a:off x="7974937" y="2771325"/>
            <a:ext cx="894810" cy="237390"/>
          </a:xfrm>
          <a:prstGeom prst="rightArrow">
            <a:avLst>
              <a:gd name="adj1" fmla="val 27778"/>
              <a:gd name="adj2" fmla="val 121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B7BA673-4916-4383-842A-EDE2D562E335}"/>
              </a:ext>
            </a:extLst>
          </p:cNvPr>
          <p:cNvSpPr/>
          <p:nvPr/>
        </p:nvSpPr>
        <p:spPr>
          <a:xfrm rot="2058338" flipV="1">
            <a:off x="7926412" y="4433672"/>
            <a:ext cx="894810" cy="237390"/>
          </a:xfrm>
          <a:prstGeom prst="rightArrow">
            <a:avLst>
              <a:gd name="adj1" fmla="val 27778"/>
              <a:gd name="adj2" fmla="val 121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88B9943-10A1-4754-8BDD-3CF28592D8CA}"/>
              </a:ext>
            </a:extLst>
          </p:cNvPr>
          <p:cNvPicPr>
            <a:picLocks noChangeAspect="1"/>
          </p:cNvPicPr>
          <p:nvPr/>
        </p:nvPicPr>
        <p:blipFill>
          <a:blip r:embed="rId2"/>
          <a:stretch>
            <a:fillRect/>
          </a:stretch>
        </p:blipFill>
        <p:spPr>
          <a:xfrm>
            <a:off x="393399" y="2391620"/>
            <a:ext cx="2668964" cy="2619880"/>
          </a:xfrm>
          <a:prstGeom prst="rect">
            <a:avLst/>
          </a:prstGeom>
        </p:spPr>
      </p:pic>
      <p:pic>
        <p:nvPicPr>
          <p:cNvPr id="18" name="Picture 17">
            <a:extLst>
              <a:ext uri="{FF2B5EF4-FFF2-40B4-BE49-F238E27FC236}">
                <a16:creationId xmlns:a16="http://schemas.microsoft.com/office/drawing/2014/main" id="{871888D5-6C42-4159-8347-2C2D4CF3E3F0}"/>
              </a:ext>
            </a:extLst>
          </p:cNvPr>
          <p:cNvPicPr>
            <a:picLocks noChangeAspect="1"/>
          </p:cNvPicPr>
          <p:nvPr/>
        </p:nvPicPr>
        <p:blipFill>
          <a:blip r:embed="rId3"/>
          <a:stretch>
            <a:fillRect/>
          </a:stretch>
        </p:blipFill>
        <p:spPr>
          <a:xfrm>
            <a:off x="8987270" y="3710609"/>
            <a:ext cx="2668964" cy="2601782"/>
          </a:xfrm>
          <a:prstGeom prst="rect">
            <a:avLst/>
          </a:prstGeom>
        </p:spPr>
      </p:pic>
      <p:sp>
        <p:nvSpPr>
          <p:cNvPr id="19" name="TextBox 18">
            <a:extLst>
              <a:ext uri="{FF2B5EF4-FFF2-40B4-BE49-F238E27FC236}">
                <a16:creationId xmlns:a16="http://schemas.microsoft.com/office/drawing/2014/main" id="{FB0BD086-207D-44EA-89AF-75C1D473F34E}"/>
              </a:ext>
            </a:extLst>
          </p:cNvPr>
          <p:cNvSpPr txBox="1"/>
          <p:nvPr/>
        </p:nvSpPr>
        <p:spPr>
          <a:xfrm>
            <a:off x="9109437" y="3182789"/>
            <a:ext cx="2425664"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Heatmap generation</a:t>
            </a:r>
          </a:p>
        </p:txBody>
      </p:sp>
      <p:sp>
        <p:nvSpPr>
          <p:cNvPr id="22" name="TextBox 21">
            <a:extLst>
              <a:ext uri="{FF2B5EF4-FFF2-40B4-BE49-F238E27FC236}">
                <a16:creationId xmlns:a16="http://schemas.microsoft.com/office/drawing/2014/main" id="{AC0194B3-C8DA-41B3-9FEA-75A9C9297B93}"/>
              </a:ext>
            </a:extLst>
          </p:cNvPr>
          <p:cNvSpPr txBox="1"/>
          <p:nvPr/>
        </p:nvSpPr>
        <p:spPr>
          <a:xfrm>
            <a:off x="51951" y="6485403"/>
            <a:ext cx="3529450" cy="338554"/>
          </a:xfrm>
          <a:prstGeom prst="rect">
            <a:avLst/>
          </a:prstGeom>
          <a:noFill/>
        </p:spPr>
        <p:txBody>
          <a:bodyPr wrap="square">
            <a:spAutoFit/>
          </a:bodyPr>
          <a:lstStyle/>
          <a:p>
            <a:r>
              <a:rPr lang="en-US" sz="1600" b="0">
                <a:solidFill>
                  <a:srgbClr val="212121"/>
                </a:solidFill>
                <a:effectLst/>
                <a:latin typeface="Times New Roman" panose="02020603050405020304" pitchFamily="18" charset="0"/>
                <a:cs typeface="Times New Roman" panose="02020603050405020304" pitchFamily="18" charset="0"/>
              </a:rPr>
              <a:t>(*) Bhattacharya et al. (2021)</a:t>
            </a:r>
            <a:endParaRPr lang="en-US" sz="1600"/>
          </a:p>
        </p:txBody>
      </p:sp>
    </p:spTree>
    <p:extLst>
      <p:ext uri="{BB962C8B-B14F-4D97-AF65-F5344CB8AC3E}">
        <p14:creationId xmlns:p14="http://schemas.microsoft.com/office/powerpoint/2010/main" val="426591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12" grpId="0" animBg="1"/>
      <p:bldP spid="12" grpId="1" animBg="1"/>
      <p:bldP spid="13" grpId="0" animBg="1"/>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C3CAEB-71D4-4C7B-9AA2-92295FFA8E1B}"/>
              </a:ext>
            </a:extLst>
          </p:cNvPr>
          <p:cNvSpPr>
            <a:spLocks noGrp="1"/>
          </p:cNvSpPr>
          <p:nvPr>
            <p:ph type="sldNum" sz="quarter" idx="12"/>
          </p:nvPr>
        </p:nvSpPr>
        <p:spPr/>
        <p:txBody>
          <a:bodyPr/>
          <a:lstStyle/>
          <a:p>
            <a:fld id="{5BD996C4-0347-4117-BB9F-5CBDBDF7C387}" type="slidenum">
              <a:rPr lang="en-US" smtClean="0"/>
              <a:t>4</a:t>
            </a:fld>
            <a:endParaRPr lang="en-US"/>
          </a:p>
        </p:txBody>
      </p:sp>
      <p:sp>
        <p:nvSpPr>
          <p:cNvPr id="3" name="TextBox 2">
            <a:extLst>
              <a:ext uri="{FF2B5EF4-FFF2-40B4-BE49-F238E27FC236}">
                <a16:creationId xmlns:a16="http://schemas.microsoft.com/office/drawing/2014/main" id="{221417D7-54EC-4873-A53C-179662F763ED}"/>
              </a:ext>
            </a:extLst>
          </p:cNvPr>
          <p:cNvSpPr txBox="1"/>
          <p:nvPr/>
        </p:nvSpPr>
        <p:spPr>
          <a:xfrm>
            <a:off x="4313979" y="291432"/>
            <a:ext cx="3546164" cy="584775"/>
          </a:xfrm>
          <a:prstGeom prst="rect">
            <a:avLst/>
          </a:prstGeom>
          <a:noFill/>
        </p:spPr>
        <p:txBody>
          <a:bodyPr wrap="none" rtlCol="0">
            <a:spAutoFit/>
          </a:bodyPr>
          <a:lstStyle/>
          <a:p>
            <a:pPr algn="ctr">
              <a:spcAft>
                <a:spcPts val="600"/>
              </a:spcAft>
            </a:pPr>
            <a:r>
              <a:rPr lang="en-US" sz="3200">
                <a:latin typeface="Times New Roman" panose="02020603050405020304" pitchFamily="18" charset="0"/>
                <a:cs typeface="Times New Roman" panose="02020603050405020304" pitchFamily="18" charset="0"/>
              </a:rPr>
              <a:t>Vision Transformers</a:t>
            </a:r>
          </a:p>
        </p:txBody>
      </p:sp>
      <p:pic>
        <p:nvPicPr>
          <p:cNvPr id="6" name="Picture 5">
            <a:extLst>
              <a:ext uri="{FF2B5EF4-FFF2-40B4-BE49-F238E27FC236}">
                <a16:creationId xmlns:a16="http://schemas.microsoft.com/office/drawing/2014/main" id="{34399E1C-B8D7-48D8-A55B-F02CDF9E9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04" y="1159675"/>
            <a:ext cx="7395514" cy="3566688"/>
          </a:xfrm>
          <a:prstGeom prst="rect">
            <a:avLst/>
          </a:prstGeom>
        </p:spPr>
      </p:pic>
      <p:cxnSp>
        <p:nvCxnSpPr>
          <p:cNvPr id="9" name="Straight Arrow Connector 8">
            <a:extLst>
              <a:ext uri="{FF2B5EF4-FFF2-40B4-BE49-F238E27FC236}">
                <a16:creationId xmlns:a16="http://schemas.microsoft.com/office/drawing/2014/main" id="{FC0594CA-7696-4D18-9F88-0DA2A4BE5CA9}"/>
              </a:ext>
            </a:extLst>
          </p:cNvPr>
          <p:cNvCxnSpPr>
            <a:cxnSpLocks/>
            <a:endCxn id="10" idx="1"/>
          </p:cNvCxnSpPr>
          <p:nvPr/>
        </p:nvCxnSpPr>
        <p:spPr>
          <a:xfrm flipV="1">
            <a:off x="8480335" y="876207"/>
            <a:ext cx="2281450" cy="684036"/>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F698113-2508-49A6-871E-CE1619B32A41}"/>
              </a:ext>
            </a:extLst>
          </p:cNvPr>
          <p:cNvSpPr txBox="1"/>
          <p:nvPr/>
        </p:nvSpPr>
        <p:spPr>
          <a:xfrm>
            <a:off x="10761785" y="676152"/>
            <a:ext cx="880562"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L = 24</a:t>
            </a:r>
          </a:p>
        </p:txBody>
      </p:sp>
      <p:pic>
        <p:nvPicPr>
          <p:cNvPr id="1026" name="Picture 2">
            <a:extLst>
              <a:ext uri="{FF2B5EF4-FFF2-40B4-BE49-F238E27FC236}">
                <a16:creationId xmlns:a16="http://schemas.microsoft.com/office/drawing/2014/main" id="{BA5E68B0-2FD9-4CA1-AA2D-A6E973F5D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785" y="1076262"/>
            <a:ext cx="4186208" cy="310869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CBDE627-8A67-4618-B13C-ED5F6EBB88B9}"/>
              </a:ext>
            </a:extLst>
          </p:cNvPr>
          <p:cNvSpPr txBox="1"/>
          <p:nvPr/>
        </p:nvSpPr>
        <p:spPr>
          <a:xfrm>
            <a:off x="9953194" y="1328907"/>
            <a:ext cx="453970" cy="369332"/>
          </a:xfrm>
          <a:prstGeom prst="rect">
            <a:avLst/>
          </a:prstGeom>
          <a:noFill/>
        </p:spPr>
        <p:txBody>
          <a:bodyPr wrap="none" rtlCol="0">
            <a:spAutoFit/>
          </a:bodyPr>
          <a:lstStyle/>
          <a:p>
            <a:r>
              <a:rPr lang="en-US"/>
              <a:t>(*)</a:t>
            </a:r>
          </a:p>
        </p:txBody>
      </p:sp>
      <p:sp>
        <p:nvSpPr>
          <p:cNvPr id="15" name="TextBox 14">
            <a:extLst>
              <a:ext uri="{FF2B5EF4-FFF2-40B4-BE49-F238E27FC236}">
                <a16:creationId xmlns:a16="http://schemas.microsoft.com/office/drawing/2014/main" id="{7D27101C-DF0F-441E-9F9E-98EE70681253}"/>
              </a:ext>
            </a:extLst>
          </p:cNvPr>
          <p:cNvSpPr txBox="1"/>
          <p:nvPr/>
        </p:nvSpPr>
        <p:spPr>
          <a:xfrm>
            <a:off x="9895486" y="1347815"/>
            <a:ext cx="684803" cy="369332"/>
          </a:xfrm>
          <a:prstGeom prst="rect">
            <a:avLst/>
          </a:prstGeom>
          <a:noFill/>
        </p:spPr>
        <p:txBody>
          <a:bodyPr wrap="none" rtlCol="0">
            <a:spAutoFit/>
          </a:bodyPr>
          <a:lstStyle/>
          <a:p>
            <a:r>
              <a:rPr lang="en-US"/>
              <a:t>(***)</a:t>
            </a:r>
          </a:p>
        </p:txBody>
      </p:sp>
      <p:sp>
        <p:nvSpPr>
          <p:cNvPr id="16" name="TextBox 15">
            <a:extLst>
              <a:ext uri="{FF2B5EF4-FFF2-40B4-BE49-F238E27FC236}">
                <a16:creationId xmlns:a16="http://schemas.microsoft.com/office/drawing/2014/main" id="{85AB262A-0F58-4C66-BE52-9E91C5E0F598}"/>
              </a:ext>
            </a:extLst>
          </p:cNvPr>
          <p:cNvSpPr txBox="1"/>
          <p:nvPr/>
        </p:nvSpPr>
        <p:spPr>
          <a:xfrm>
            <a:off x="2341932" y="4432863"/>
            <a:ext cx="7490256" cy="369332"/>
          </a:xfrm>
          <a:prstGeom prst="rect">
            <a:avLst/>
          </a:prstGeom>
          <a:noFill/>
        </p:spPr>
        <p:txBody>
          <a:bodyPr wrap="none" rtlCol="0">
            <a:spAutoFit/>
          </a:bodyPr>
          <a:lstStyle/>
          <a:p>
            <a:r>
              <a:rPr lang="en-US"/>
              <a:t>Bird-eye views of the convolutional (a) and the Transformer-based (b) network</a:t>
            </a:r>
          </a:p>
        </p:txBody>
      </p:sp>
      <p:sp>
        <p:nvSpPr>
          <p:cNvPr id="20" name="TextBox 19">
            <a:extLst>
              <a:ext uri="{FF2B5EF4-FFF2-40B4-BE49-F238E27FC236}">
                <a16:creationId xmlns:a16="http://schemas.microsoft.com/office/drawing/2014/main" id="{322C11BF-1227-48D5-9E4D-E564A272B090}"/>
              </a:ext>
            </a:extLst>
          </p:cNvPr>
          <p:cNvSpPr txBox="1"/>
          <p:nvPr/>
        </p:nvSpPr>
        <p:spPr>
          <a:xfrm>
            <a:off x="1263166" y="5210076"/>
            <a:ext cx="9647789" cy="707886"/>
          </a:xfrm>
          <a:prstGeom prst="rect">
            <a:avLst/>
          </a:prstGeom>
          <a:noFill/>
        </p:spPr>
        <p:txBody>
          <a:bodyPr wrap="square">
            <a:spAutoFit/>
          </a:bodyPr>
          <a:lstStyle/>
          <a:p>
            <a:pPr algn="just"/>
            <a:r>
              <a:rPr lang="en-US" sz="2000"/>
              <a:t>Architecture of ViT, the first Transformer-based neural network with convolution-free </a:t>
            </a:r>
            <a:r>
              <a:rPr lang="en-US" sz="2000" b="1"/>
              <a:t>(left) </a:t>
            </a:r>
            <a:r>
              <a:rPr lang="en-US" sz="2000"/>
              <a:t>for image classification and the Encoder architecture </a:t>
            </a:r>
            <a:r>
              <a:rPr lang="en-US" sz="2000" b="1"/>
              <a:t>(right)</a:t>
            </a:r>
            <a:r>
              <a:rPr lang="en-US" sz="2000"/>
              <a:t>.</a:t>
            </a:r>
          </a:p>
        </p:txBody>
      </p:sp>
      <p:sp>
        <p:nvSpPr>
          <p:cNvPr id="14" name="TextBox 13">
            <a:extLst>
              <a:ext uri="{FF2B5EF4-FFF2-40B4-BE49-F238E27FC236}">
                <a16:creationId xmlns:a16="http://schemas.microsoft.com/office/drawing/2014/main" id="{9875E2B0-A87E-4046-ABD9-2819B4C537C4}"/>
              </a:ext>
            </a:extLst>
          </p:cNvPr>
          <p:cNvSpPr txBox="1"/>
          <p:nvPr/>
        </p:nvSpPr>
        <p:spPr>
          <a:xfrm>
            <a:off x="9948601" y="1326743"/>
            <a:ext cx="569387" cy="369332"/>
          </a:xfrm>
          <a:prstGeom prst="rect">
            <a:avLst/>
          </a:prstGeom>
          <a:noFill/>
        </p:spPr>
        <p:txBody>
          <a:bodyPr wrap="none" rtlCol="0">
            <a:spAutoFit/>
          </a:bodyPr>
          <a:lstStyle/>
          <a:p>
            <a:r>
              <a:rPr lang="en-US"/>
              <a:t>(**)</a:t>
            </a:r>
          </a:p>
        </p:txBody>
      </p:sp>
      <p:sp>
        <p:nvSpPr>
          <p:cNvPr id="18" name="TextBox 17">
            <a:extLst>
              <a:ext uri="{FF2B5EF4-FFF2-40B4-BE49-F238E27FC236}">
                <a16:creationId xmlns:a16="http://schemas.microsoft.com/office/drawing/2014/main" id="{BD2955ED-2750-4766-A505-22077216072C}"/>
              </a:ext>
            </a:extLst>
          </p:cNvPr>
          <p:cNvSpPr txBox="1"/>
          <p:nvPr/>
        </p:nvSpPr>
        <p:spPr>
          <a:xfrm>
            <a:off x="67093" y="6483262"/>
            <a:ext cx="9171499"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a:t>
            </a:r>
            <a:r>
              <a:rPr lang="en-US" sz="1600"/>
              <a:t>Dosovitskiy et al. (2020)</a:t>
            </a:r>
            <a:r>
              <a:rPr lang="en-US" sz="1600">
                <a:latin typeface="Times New Roman" panose="02020603050405020304" pitchFamily="18" charset="0"/>
                <a:cs typeface="Times New Roman" panose="02020603050405020304" pitchFamily="18" charset="0"/>
              </a:rPr>
              <a:t>	(**) </a:t>
            </a:r>
            <a:r>
              <a:rPr lang="en-US" sz="1600"/>
              <a:t>Cordonnier</a:t>
            </a:r>
            <a:r>
              <a:rPr lang="en-US" sz="1600">
                <a:latin typeface="Times New Roman" panose="02020603050405020304" pitchFamily="18" charset="0"/>
                <a:cs typeface="Times New Roman" panose="02020603050405020304" pitchFamily="18" charset="0"/>
              </a:rPr>
              <a:t> et al. (2020)	(***) </a:t>
            </a:r>
            <a:r>
              <a:rPr lang="en-US" sz="1600"/>
              <a:t>Tuli</a:t>
            </a:r>
            <a:r>
              <a:rPr lang="en-US" sz="1600">
                <a:latin typeface="Times New Roman" panose="02020603050405020304" pitchFamily="18" charset="0"/>
                <a:cs typeface="Times New Roman" panose="02020603050405020304" pitchFamily="18" charset="0"/>
              </a:rPr>
              <a:t> et al. (2021)</a:t>
            </a:r>
          </a:p>
        </p:txBody>
      </p:sp>
      <p:pic>
        <p:nvPicPr>
          <p:cNvPr id="19" name="Picture 18">
            <a:extLst>
              <a:ext uri="{FF2B5EF4-FFF2-40B4-BE49-F238E27FC236}">
                <a16:creationId xmlns:a16="http://schemas.microsoft.com/office/drawing/2014/main" id="{E271EFB9-A10A-4423-A43B-480604CCD2A4}"/>
              </a:ext>
            </a:extLst>
          </p:cNvPr>
          <p:cNvPicPr>
            <a:picLocks noChangeAspect="1"/>
          </p:cNvPicPr>
          <p:nvPr/>
        </p:nvPicPr>
        <p:blipFill>
          <a:blip r:embed="rId4"/>
          <a:stretch>
            <a:fillRect/>
          </a:stretch>
        </p:blipFill>
        <p:spPr>
          <a:xfrm>
            <a:off x="1735015" y="5243000"/>
            <a:ext cx="8721969" cy="826626"/>
          </a:xfrm>
          <a:prstGeom prst="rect">
            <a:avLst/>
          </a:prstGeom>
        </p:spPr>
      </p:pic>
      <p:sp>
        <p:nvSpPr>
          <p:cNvPr id="21" name="TextBox 20">
            <a:extLst>
              <a:ext uri="{FF2B5EF4-FFF2-40B4-BE49-F238E27FC236}">
                <a16:creationId xmlns:a16="http://schemas.microsoft.com/office/drawing/2014/main" id="{1AF872F6-EB1D-4BD2-AE05-12D3EFF56E41}"/>
              </a:ext>
            </a:extLst>
          </p:cNvPr>
          <p:cNvSpPr txBox="1"/>
          <p:nvPr/>
        </p:nvSpPr>
        <p:spPr>
          <a:xfrm>
            <a:off x="10627983" y="5179720"/>
            <a:ext cx="569387" cy="369332"/>
          </a:xfrm>
          <a:prstGeom prst="rect">
            <a:avLst/>
          </a:prstGeom>
          <a:noFill/>
        </p:spPr>
        <p:txBody>
          <a:bodyPr wrap="none" rtlCol="0">
            <a:spAutoFit/>
          </a:bodyPr>
          <a:lstStyle/>
          <a:p>
            <a:r>
              <a:rPr lang="en-US"/>
              <a:t>(**)</a:t>
            </a:r>
          </a:p>
        </p:txBody>
      </p:sp>
      <p:sp>
        <p:nvSpPr>
          <p:cNvPr id="17" name="TextBox 16">
            <a:extLst>
              <a:ext uri="{FF2B5EF4-FFF2-40B4-BE49-F238E27FC236}">
                <a16:creationId xmlns:a16="http://schemas.microsoft.com/office/drawing/2014/main" id="{1BA7EB29-8228-4E66-8F07-841F1909133D}"/>
              </a:ext>
            </a:extLst>
          </p:cNvPr>
          <p:cNvSpPr txBox="1"/>
          <p:nvPr/>
        </p:nvSpPr>
        <p:spPr>
          <a:xfrm>
            <a:off x="2962363" y="275434"/>
            <a:ext cx="5951053" cy="584775"/>
          </a:xfrm>
          <a:prstGeom prst="rect">
            <a:avLst/>
          </a:prstGeom>
          <a:noFill/>
        </p:spPr>
        <p:txBody>
          <a:bodyPr wrap="none" rtlCol="0">
            <a:spAutoFit/>
          </a:bodyPr>
          <a:lstStyle/>
          <a:p>
            <a:pPr algn="ctr">
              <a:spcAft>
                <a:spcPts val="600"/>
              </a:spcAft>
            </a:pPr>
            <a:r>
              <a:rPr lang="en-US" sz="3200">
                <a:latin typeface="Times New Roman" panose="02020603050405020304" pitchFamily="18" charset="0"/>
                <a:cs typeface="Times New Roman" panose="02020603050405020304" pitchFamily="18" charset="0"/>
              </a:rPr>
              <a:t>Relative of MHSA and Conv. layer</a:t>
            </a:r>
          </a:p>
        </p:txBody>
      </p:sp>
    </p:spTree>
    <p:extLst>
      <p:ext uri="{BB962C8B-B14F-4D97-AF65-F5344CB8AC3E}">
        <p14:creationId xmlns:p14="http://schemas.microsoft.com/office/powerpoint/2010/main" val="353393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3" grpId="0"/>
      <p:bldP spid="15" grpId="0"/>
      <p:bldP spid="16" grpId="0"/>
      <p:bldP spid="14" grpId="0"/>
      <p:bldP spid="14" grpId="1"/>
      <p:bldP spid="21"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5</a:t>
            </a:fld>
            <a:endParaRPr lang="en-US"/>
          </a:p>
        </p:txBody>
      </p:sp>
      <p:sp>
        <p:nvSpPr>
          <p:cNvPr id="4" name="TextBox 3">
            <a:extLst>
              <a:ext uri="{FF2B5EF4-FFF2-40B4-BE49-F238E27FC236}">
                <a16:creationId xmlns:a16="http://schemas.microsoft.com/office/drawing/2014/main" id="{D7DD172E-E4DC-49CB-9939-839FD16233E4}"/>
              </a:ext>
            </a:extLst>
          </p:cNvPr>
          <p:cNvSpPr txBox="1"/>
          <p:nvPr/>
        </p:nvSpPr>
        <p:spPr>
          <a:xfrm>
            <a:off x="2782041" y="291432"/>
            <a:ext cx="6610079" cy="584775"/>
          </a:xfrm>
          <a:prstGeom prst="rect">
            <a:avLst/>
          </a:prstGeom>
          <a:noFill/>
        </p:spPr>
        <p:txBody>
          <a:bodyPr wrap="none" rtlCol="0">
            <a:spAutoFit/>
          </a:bodyPr>
          <a:lstStyle/>
          <a:p>
            <a:pPr algn="ctr">
              <a:spcAft>
                <a:spcPts val="600"/>
              </a:spcAft>
            </a:pPr>
            <a:r>
              <a:rPr lang="en-US" sz="3200">
                <a:latin typeface="Times New Roman" panose="02020603050405020304" pitchFamily="18" charset="0"/>
                <a:cs typeface="Times New Roman" panose="02020603050405020304" pitchFamily="18" charset="0"/>
              </a:rPr>
              <a:t>Comparison of ViT and CNN (ResNet)</a:t>
            </a:r>
          </a:p>
        </p:txBody>
      </p:sp>
      <p:sp>
        <p:nvSpPr>
          <p:cNvPr id="6" name="TextBox 5">
            <a:extLst>
              <a:ext uri="{FF2B5EF4-FFF2-40B4-BE49-F238E27FC236}">
                <a16:creationId xmlns:a16="http://schemas.microsoft.com/office/drawing/2014/main" id="{7AF79EF3-6A09-46E1-9395-FD874F04242F}"/>
              </a:ext>
            </a:extLst>
          </p:cNvPr>
          <p:cNvSpPr txBox="1"/>
          <p:nvPr/>
        </p:nvSpPr>
        <p:spPr>
          <a:xfrm>
            <a:off x="815486" y="1389157"/>
            <a:ext cx="7795114" cy="3903954"/>
          </a:xfrm>
          <a:prstGeom prst="rect">
            <a:avLst/>
          </a:prstGeom>
          <a:noFill/>
        </p:spPr>
        <p:txBody>
          <a:bodyPr wrap="square">
            <a:spAutoFit/>
          </a:bodyPr>
          <a:lstStyle/>
          <a:p>
            <a:pPr>
              <a:lnSpc>
                <a:spcPct val="150000"/>
              </a:lnSpc>
            </a:pPr>
            <a:r>
              <a:rPr lang="en-US" sz="2400" b="1"/>
              <a:t>1. Consistency with human vision</a:t>
            </a:r>
          </a:p>
          <a:p>
            <a:pPr>
              <a:lnSpc>
                <a:spcPct val="150000"/>
              </a:lnSpc>
            </a:pPr>
            <a:r>
              <a:rPr lang="en-US" sz="2400" b="1"/>
              <a:t>2. Local/global information preservation</a:t>
            </a:r>
          </a:p>
          <a:p>
            <a:pPr>
              <a:lnSpc>
                <a:spcPct val="150000"/>
              </a:lnSpc>
            </a:pPr>
            <a:r>
              <a:rPr lang="en-US" sz="2400" b="1"/>
              <a:t>3. Computational complexity</a:t>
            </a:r>
          </a:p>
          <a:p>
            <a:pPr>
              <a:lnSpc>
                <a:spcPct val="150000"/>
              </a:lnSpc>
            </a:pPr>
            <a:r>
              <a:rPr lang="en-US" sz="2400" b="1"/>
              <a:t>4. Data demanding </a:t>
            </a:r>
          </a:p>
          <a:p>
            <a:pPr>
              <a:lnSpc>
                <a:spcPct val="150000"/>
              </a:lnSpc>
            </a:pPr>
            <a:r>
              <a:rPr lang="en-US" sz="2400" b="1"/>
              <a:t>5. Data augmentation, Optimization </a:t>
            </a:r>
          </a:p>
          <a:p>
            <a:pPr>
              <a:lnSpc>
                <a:spcPct val="150000"/>
              </a:lnSpc>
            </a:pPr>
            <a:r>
              <a:rPr lang="en-US" sz="2400" b="1"/>
              <a:t>6. Layer extending </a:t>
            </a:r>
            <a:r>
              <a:rPr lang="en-US" sz="2400"/>
              <a:t>(extra)</a:t>
            </a:r>
          </a:p>
          <a:p>
            <a:pPr>
              <a:lnSpc>
                <a:spcPct val="150000"/>
              </a:lnSpc>
            </a:pPr>
            <a:r>
              <a:rPr lang="en-US" sz="2400" b="1"/>
              <a:t>7. Adapt to pixel-level prediction tasks </a:t>
            </a:r>
            <a:r>
              <a:rPr lang="en-US" sz="2400"/>
              <a:t>(extra)</a:t>
            </a:r>
          </a:p>
        </p:txBody>
      </p:sp>
    </p:spTree>
    <p:extLst>
      <p:ext uri="{BB962C8B-B14F-4D97-AF65-F5344CB8AC3E}">
        <p14:creationId xmlns:p14="http://schemas.microsoft.com/office/powerpoint/2010/main" val="3391925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6</a:t>
            </a:fld>
            <a:endParaRPr lang="en-US"/>
          </a:p>
        </p:txBody>
      </p:sp>
      <p:sp>
        <p:nvSpPr>
          <p:cNvPr id="4" name="TextBox 3">
            <a:extLst>
              <a:ext uri="{FF2B5EF4-FFF2-40B4-BE49-F238E27FC236}">
                <a16:creationId xmlns:a16="http://schemas.microsoft.com/office/drawing/2014/main" id="{A9E90C3F-43B8-4378-A156-3171AED03FE7}"/>
              </a:ext>
            </a:extLst>
          </p:cNvPr>
          <p:cNvSpPr txBox="1"/>
          <p:nvPr/>
        </p:nvSpPr>
        <p:spPr>
          <a:xfrm>
            <a:off x="3574722" y="291432"/>
            <a:ext cx="5351145" cy="584775"/>
          </a:xfrm>
          <a:prstGeom prst="rect">
            <a:avLst/>
          </a:prstGeom>
          <a:noFill/>
        </p:spPr>
        <p:txBody>
          <a:bodyPr wrap="none" rtlCol="0">
            <a:spAutoFit/>
          </a:bodyPr>
          <a:lstStyle/>
          <a:p>
            <a:r>
              <a:rPr lang="en-US" sz="3200">
                <a:latin typeface="Times New Roman "/>
              </a:rPr>
              <a:t>Consistency with human vision</a:t>
            </a:r>
          </a:p>
        </p:txBody>
      </p:sp>
      <p:pic>
        <p:nvPicPr>
          <p:cNvPr id="6" name="Picture 5">
            <a:extLst>
              <a:ext uri="{FF2B5EF4-FFF2-40B4-BE49-F238E27FC236}">
                <a16:creationId xmlns:a16="http://schemas.microsoft.com/office/drawing/2014/main" id="{709160F6-8221-4BB7-B750-B2A7A8EA9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369" y="1008994"/>
            <a:ext cx="4211516" cy="4166845"/>
          </a:xfrm>
          <a:prstGeom prst="rect">
            <a:avLst/>
          </a:prstGeom>
        </p:spPr>
      </p:pic>
      <p:sp>
        <p:nvSpPr>
          <p:cNvPr id="8" name="TextBox 7">
            <a:extLst>
              <a:ext uri="{FF2B5EF4-FFF2-40B4-BE49-F238E27FC236}">
                <a16:creationId xmlns:a16="http://schemas.microsoft.com/office/drawing/2014/main" id="{3B015DCC-942F-4AFB-9FC8-0044717E8EF2}"/>
              </a:ext>
            </a:extLst>
          </p:cNvPr>
          <p:cNvSpPr txBox="1"/>
          <p:nvPr/>
        </p:nvSpPr>
        <p:spPr>
          <a:xfrm>
            <a:off x="2448658" y="5427795"/>
            <a:ext cx="7156938" cy="1138773"/>
          </a:xfrm>
          <a:prstGeom prst="rect">
            <a:avLst/>
          </a:prstGeom>
          <a:noFill/>
        </p:spPr>
        <p:txBody>
          <a:bodyPr wrap="square">
            <a:spAutoFit/>
          </a:bodyPr>
          <a:lstStyle/>
          <a:p>
            <a:pPr algn="just"/>
            <a:r>
              <a:rPr lang="en-US"/>
              <a:t>Comparison of ‘texture’ and ‘shape’ bias of the standard ResNet-50 and ViT-B/32 before / after fine-tuning (denote as ft.) and human vision. </a:t>
            </a:r>
          </a:p>
          <a:p>
            <a:pPr algn="just"/>
            <a:r>
              <a:rPr lang="en-US" sz="1600"/>
              <a:t>(Fine-tuning with simple image augmentation in the ImageNet dataset can encourage the shape bias.)</a:t>
            </a:r>
          </a:p>
        </p:txBody>
      </p:sp>
      <p:sp>
        <p:nvSpPr>
          <p:cNvPr id="9" name="TextBox 8">
            <a:extLst>
              <a:ext uri="{FF2B5EF4-FFF2-40B4-BE49-F238E27FC236}">
                <a16:creationId xmlns:a16="http://schemas.microsoft.com/office/drawing/2014/main" id="{B6545475-8545-4C10-9398-F22A97C708B8}"/>
              </a:ext>
            </a:extLst>
          </p:cNvPr>
          <p:cNvSpPr txBox="1"/>
          <p:nvPr/>
        </p:nvSpPr>
        <p:spPr>
          <a:xfrm>
            <a:off x="8153400" y="4498315"/>
            <a:ext cx="457200" cy="369332"/>
          </a:xfrm>
          <a:prstGeom prst="rect">
            <a:avLst/>
          </a:prstGeom>
          <a:noFill/>
        </p:spPr>
        <p:txBody>
          <a:bodyPr wrap="square" rtlCol="0">
            <a:spAutoFit/>
          </a:bodyPr>
          <a:lstStyle/>
          <a:p>
            <a:r>
              <a:rPr lang="en-US"/>
              <a:t>(*)</a:t>
            </a:r>
          </a:p>
        </p:txBody>
      </p:sp>
      <p:sp>
        <p:nvSpPr>
          <p:cNvPr id="12" name="TextBox 11">
            <a:extLst>
              <a:ext uri="{FF2B5EF4-FFF2-40B4-BE49-F238E27FC236}">
                <a16:creationId xmlns:a16="http://schemas.microsoft.com/office/drawing/2014/main" id="{9B4AD21F-64AE-4938-ABF0-B1B1D9C5438A}"/>
              </a:ext>
            </a:extLst>
          </p:cNvPr>
          <p:cNvSpPr txBox="1"/>
          <p:nvPr/>
        </p:nvSpPr>
        <p:spPr>
          <a:xfrm>
            <a:off x="67093" y="6483262"/>
            <a:ext cx="9171499"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a:t>
            </a:r>
            <a:r>
              <a:rPr lang="en-US" sz="1600"/>
              <a:t>Tuli</a:t>
            </a:r>
            <a:r>
              <a:rPr lang="en-US" sz="1600">
                <a:latin typeface="Times New Roman" panose="02020603050405020304" pitchFamily="18" charset="0"/>
                <a:cs typeface="Times New Roman" panose="02020603050405020304" pitchFamily="18" charset="0"/>
              </a:rPr>
              <a:t> et al. (2021)</a:t>
            </a:r>
          </a:p>
        </p:txBody>
      </p:sp>
      <p:sp>
        <p:nvSpPr>
          <p:cNvPr id="3" name="TextBox 2">
            <a:extLst>
              <a:ext uri="{FF2B5EF4-FFF2-40B4-BE49-F238E27FC236}">
                <a16:creationId xmlns:a16="http://schemas.microsoft.com/office/drawing/2014/main" id="{102921A0-A179-4830-B0C2-F4B1EB1BBA3A}"/>
              </a:ext>
            </a:extLst>
          </p:cNvPr>
          <p:cNvSpPr txBox="1"/>
          <p:nvPr/>
        </p:nvSpPr>
        <p:spPr>
          <a:xfrm>
            <a:off x="2612969" y="5428507"/>
            <a:ext cx="6828315" cy="400110"/>
          </a:xfrm>
          <a:prstGeom prst="rect">
            <a:avLst/>
          </a:prstGeom>
          <a:noFill/>
        </p:spPr>
        <p:txBody>
          <a:bodyPr wrap="square" rtlCol="0">
            <a:spAutoFit/>
          </a:bodyPr>
          <a:lstStyle/>
          <a:p>
            <a:r>
              <a:rPr lang="en-US" sz="2000"/>
              <a:t>=&gt; Vision Transformers get more consistent with human vision.</a:t>
            </a:r>
          </a:p>
        </p:txBody>
      </p:sp>
    </p:spTree>
    <p:extLst>
      <p:ext uri="{BB962C8B-B14F-4D97-AF65-F5344CB8AC3E}">
        <p14:creationId xmlns:p14="http://schemas.microsoft.com/office/powerpoint/2010/main" val="336381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7</a:t>
            </a:fld>
            <a:endParaRPr lang="en-US"/>
          </a:p>
        </p:txBody>
      </p:sp>
      <p:sp>
        <p:nvSpPr>
          <p:cNvPr id="3" name="TextBox 2">
            <a:extLst>
              <a:ext uri="{FF2B5EF4-FFF2-40B4-BE49-F238E27FC236}">
                <a16:creationId xmlns:a16="http://schemas.microsoft.com/office/drawing/2014/main" id="{A88FBE83-E37B-493D-90A5-071344DADCA2}"/>
              </a:ext>
            </a:extLst>
          </p:cNvPr>
          <p:cNvSpPr txBox="1"/>
          <p:nvPr/>
        </p:nvSpPr>
        <p:spPr>
          <a:xfrm>
            <a:off x="3800238" y="291432"/>
            <a:ext cx="4573689" cy="584775"/>
          </a:xfrm>
          <a:prstGeom prst="rect">
            <a:avLst/>
          </a:prstGeom>
          <a:noFill/>
        </p:spPr>
        <p:txBody>
          <a:bodyPr wrap="none" rtlCol="0">
            <a:spAutoFit/>
          </a:bodyPr>
          <a:lstStyle/>
          <a:p>
            <a:pPr algn="ctr">
              <a:spcAft>
                <a:spcPts val="600"/>
              </a:spcAft>
            </a:pPr>
            <a:r>
              <a:rPr lang="en-US" sz="3200">
                <a:latin typeface="Times New Roman" panose="02020603050405020304" pitchFamily="18" charset="0"/>
                <a:cs typeface="Times New Roman" panose="02020603050405020304" pitchFamily="18" charset="0"/>
              </a:rPr>
              <a:t>Computational complexity</a:t>
            </a:r>
          </a:p>
        </p:txBody>
      </p:sp>
      <p:pic>
        <p:nvPicPr>
          <p:cNvPr id="4" name="Picture 3">
            <a:extLst>
              <a:ext uri="{FF2B5EF4-FFF2-40B4-BE49-F238E27FC236}">
                <a16:creationId xmlns:a16="http://schemas.microsoft.com/office/drawing/2014/main" id="{5BC07338-777F-4947-9E93-27D510F0CC51}"/>
              </a:ext>
            </a:extLst>
          </p:cNvPr>
          <p:cNvPicPr>
            <a:picLocks noChangeAspect="1"/>
          </p:cNvPicPr>
          <p:nvPr/>
        </p:nvPicPr>
        <p:blipFill>
          <a:blip r:embed="rId2"/>
          <a:stretch>
            <a:fillRect/>
          </a:stretch>
        </p:blipFill>
        <p:spPr>
          <a:xfrm>
            <a:off x="2627506" y="1695653"/>
            <a:ext cx="6604417" cy="1401944"/>
          </a:xfrm>
          <a:prstGeom prst="rect">
            <a:avLst/>
          </a:prstGeom>
        </p:spPr>
      </p:pic>
      <p:sp>
        <p:nvSpPr>
          <p:cNvPr id="5" name="TextBox 4">
            <a:extLst>
              <a:ext uri="{FF2B5EF4-FFF2-40B4-BE49-F238E27FC236}">
                <a16:creationId xmlns:a16="http://schemas.microsoft.com/office/drawing/2014/main" id="{DA212872-79D9-4B9D-A81C-78262889E45A}"/>
              </a:ext>
            </a:extLst>
          </p:cNvPr>
          <p:cNvSpPr txBox="1"/>
          <p:nvPr/>
        </p:nvSpPr>
        <p:spPr>
          <a:xfrm>
            <a:off x="67093" y="6483262"/>
            <a:ext cx="9171499"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a:t>
            </a:r>
            <a:r>
              <a:rPr lang="en-US" sz="1600"/>
              <a:t>Vaswani</a:t>
            </a:r>
            <a:r>
              <a:rPr lang="en-US" sz="1600">
                <a:latin typeface="Times New Roman" panose="02020603050405020304" pitchFamily="18" charset="0"/>
                <a:cs typeface="Times New Roman" panose="02020603050405020304" pitchFamily="18" charset="0"/>
              </a:rPr>
              <a:t> et al. (2017)	(**) </a:t>
            </a:r>
            <a:r>
              <a:rPr lang="en-US" sz="1600"/>
              <a:t>Dosovitskiy et al. (2020)</a:t>
            </a:r>
            <a:endParaRPr lang="en-US" sz="16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7D75E5A-F79C-44C1-8077-BF60A8DDE53C}"/>
              </a:ext>
            </a:extLst>
          </p:cNvPr>
          <p:cNvSpPr txBox="1"/>
          <p:nvPr/>
        </p:nvSpPr>
        <p:spPr>
          <a:xfrm>
            <a:off x="10140097" y="1209186"/>
            <a:ext cx="453970" cy="369332"/>
          </a:xfrm>
          <a:prstGeom prst="rect">
            <a:avLst/>
          </a:prstGeom>
          <a:noFill/>
        </p:spPr>
        <p:txBody>
          <a:bodyPr wrap="none" rtlCol="0">
            <a:spAutoFit/>
          </a:bodyPr>
          <a:lstStyle/>
          <a:p>
            <a:r>
              <a:rPr lang="en-US"/>
              <a:t>(*)</a:t>
            </a:r>
          </a:p>
        </p:txBody>
      </p:sp>
      <p:sp>
        <p:nvSpPr>
          <p:cNvPr id="8" name="TextBox 7">
            <a:extLst>
              <a:ext uri="{FF2B5EF4-FFF2-40B4-BE49-F238E27FC236}">
                <a16:creationId xmlns:a16="http://schemas.microsoft.com/office/drawing/2014/main" id="{9D9386D8-39E1-4648-8FD1-FF542643625E}"/>
              </a:ext>
            </a:extLst>
          </p:cNvPr>
          <p:cNvSpPr txBox="1"/>
          <p:nvPr/>
        </p:nvSpPr>
        <p:spPr>
          <a:xfrm>
            <a:off x="1615295" y="3257797"/>
            <a:ext cx="8943574" cy="1754326"/>
          </a:xfrm>
          <a:prstGeom prst="rect">
            <a:avLst/>
          </a:prstGeom>
          <a:noFill/>
        </p:spPr>
        <p:txBody>
          <a:bodyPr wrap="square">
            <a:spAutoFit/>
          </a:bodyPr>
          <a:lstStyle/>
          <a:p>
            <a:r>
              <a:rPr lang="en-US"/>
              <a:t>Where:</a:t>
            </a:r>
          </a:p>
          <a:p>
            <a:pPr marL="285750" indent="-285750">
              <a:buFont typeface="Arial" panose="020B0604020202020204" pitchFamily="34" charset="0"/>
              <a:buChar char="•"/>
            </a:pPr>
            <a:r>
              <a:rPr lang="en-US" i="1"/>
              <a:t>n</a:t>
            </a:r>
            <a:r>
              <a:rPr lang="en-US"/>
              <a:t> is the input dimension</a:t>
            </a:r>
          </a:p>
          <a:p>
            <a:pPr marL="285750" indent="-285750">
              <a:buFont typeface="Arial" panose="020B0604020202020204" pitchFamily="34" charset="0"/>
              <a:buChar char="•"/>
            </a:pPr>
            <a:r>
              <a:rPr lang="en-US" i="1"/>
              <a:t>d </a:t>
            </a:r>
            <a:r>
              <a:rPr lang="en-US"/>
              <a:t>is the representation dimension (of the linear projection matrices in Self-attention layer or convolution kernels in convolutional layer.)</a:t>
            </a:r>
          </a:p>
          <a:p>
            <a:pPr marL="285750" indent="-285750">
              <a:buFont typeface="Arial" panose="020B0604020202020204" pitchFamily="34" charset="0"/>
              <a:buChar char="•"/>
            </a:pPr>
            <a:r>
              <a:rPr lang="en-US" i="1"/>
              <a:t>k</a:t>
            </a:r>
            <a:r>
              <a:rPr lang="en-US"/>
              <a:t> is the convolution kernel size</a:t>
            </a:r>
          </a:p>
          <a:p>
            <a:pPr marL="285750" indent="-285750">
              <a:buFont typeface="Arial" panose="020B0604020202020204" pitchFamily="34" charset="0"/>
              <a:buChar char="•"/>
            </a:pPr>
            <a:r>
              <a:rPr lang="en-US" i="1"/>
              <a:t>r</a:t>
            </a:r>
            <a:r>
              <a:rPr lang="en-US"/>
              <a:t> is the size of neighborhood in restricted Self-attention</a:t>
            </a:r>
            <a:endParaRPr lang="en-US" i="1"/>
          </a:p>
        </p:txBody>
      </p:sp>
      <p:cxnSp>
        <p:nvCxnSpPr>
          <p:cNvPr id="13" name="Straight Arrow Connector 12">
            <a:extLst>
              <a:ext uri="{FF2B5EF4-FFF2-40B4-BE49-F238E27FC236}">
                <a16:creationId xmlns:a16="http://schemas.microsoft.com/office/drawing/2014/main" id="{12EE59BD-F324-47B5-8B2A-8B31D80893CC}"/>
              </a:ext>
            </a:extLst>
          </p:cNvPr>
          <p:cNvCxnSpPr>
            <a:cxnSpLocks/>
          </p:cNvCxnSpPr>
          <p:nvPr/>
        </p:nvCxnSpPr>
        <p:spPr>
          <a:xfrm flipH="1" flipV="1">
            <a:off x="8700946" y="2699793"/>
            <a:ext cx="757962" cy="3978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0444C4-C603-4327-A887-1A1294A93E31}"/>
              </a:ext>
            </a:extLst>
          </p:cNvPr>
          <p:cNvSpPr txBox="1"/>
          <p:nvPr/>
        </p:nvSpPr>
        <p:spPr>
          <a:xfrm>
            <a:off x="9042470" y="3158588"/>
            <a:ext cx="3068469" cy="646331"/>
          </a:xfrm>
          <a:prstGeom prst="rect">
            <a:avLst/>
          </a:prstGeom>
          <a:noFill/>
        </p:spPr>
        <p:txBody>
          <a:bodyPr wrap="none" rtlCol="0">
            <a:spAutoFit/>
          </a:bodyPr>
          <a:lstStyle/>
          <a:p>
            <a:r>
              <a:rPr lang="en-US" i="1"/>
              <a:t>O(n/k</a:t>
            </a:r>
            <a:r>
              <a:rPr lang="en-US"/>
              <a:t>) in regular convolution</a:t>
            </a:r>
          </a:p>
          <a:p>
            <a:r>
              <a:rPr lang="en-US" i="1"/>
              <a:t>O(log</a:t>
            </a:r>
            <a:r>
              <a:rPr lang="en-US" i="1" baseline="-25000"/>
              <a:t>k</a:t>
            </a:r>
            <a:r>
              <a:rPr lang="en-US" i="1"/>
              <a:t>n) </a:t>
            </a:r>
            <a:r>
              <a:rPr lang="en-US"/>
              <a:t>in dilated convolution</a:t>
            </a:r>
          </a:p>
        </p:txBody>
      </p:sp>
      <p:sp>
        <p:nvSpPr>
          <p:cNvPr id="16" name="TextBox 15">
            <a:extLst>
              <a:ext uri="{FF2B5EF4-FFF2-40B4-BE49-F238E27FC236}">
                <a16:creationId xmlns:a16="http://schemas.microsoft.com/office/drawing/2014/main" id="{71316373-69CC-4931-AEFC-E22370E317DF}"/>
              </a:ext>
            </a:extLst>
          </p:cNvPr>
          <p:cNvSpPr txBox="1"/>
          <p:nvPr/>
        </p:nvSpPr>
        <p:spPr>
          <a:xfrm>
            <a:off x="2108973" y="5424527"/>
            <a:ext cx="8467731" cy="646331"/>
          </a:xfrm>
          <a:prstGeom prst="rect">
            <a:avLst/>
          </a:prstGeom>
          <a:noFill/>
        </p:spPr>
        <p:txBody>
          <a:bodyPr wrap="square" rtlCol="0">
            <a:spAutoFit/>
          </a:bodyPr>
          <a:lstStyle/>
          <a:p>
            <a:pPr algn="just"/>
            <a:r>
              <a:rPr lang="en-US"/>
              <a:t>=&gt; Self-attention layer is quadratic complexity with respect to image size. And conv. layer is quadratic complexity with respect to the hidden dimension. </a:t>
            </a:r>
          </a:p>
        </p:txBody>
      </p:sp>
      <p:pic>
        <p:nvPicPr>
          <p:cNvPr id="18" name="Picture 17">
            <a:extLst>
              <a:ext uri="{FF2B5EF4-FFF2-40B4-BE49-F238E27FC236}">
                <a16:creationId xmlns:a16="http://schemas.microsoft.com/office/drawing/2014/main" id="{0467D425-8E02-4943-AE15-580122823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609" y="1222787"/>
            <a:ext cx="7668775" cy="3060539"/>
          </a:xfrm>
          <a:prstGeom prst="rect">
            <a:avLst/>
          </a:prstGeom>
        </p:spPr>
      </p:pic>
      <p:sp>
        <p:nvSpPr>
          <p:cNvPr id="20" name="TextBox 19">
            <a:extLst>
              <a:ext uri="{FF2B5EF4-FFF2-40B4-BE49-F238E27FC236}">
                <a16:creationId xmlns:a16="http://schemas.microsoft.com/office/drawing/2014/main" id="{200E4E73-9A0A-47BB-97FE-F0EA152B3EFA}"/>
              </a:ext>
            </a:extLst>
          </p:cNvPr>
          <p:cNvSpPr txBox="1"/>
          <p:nvPr/>
        </p:nvSpPr>
        <p:spPr>
          <a:xfrm>
            <a:off x="838200" y="4552473"/>
            <a:ext cx="10525935" cy="923330"/>
          </a:xfrm>
          <a:prstGeom prst="rect">
            <a:avLst/>
          </a:prstGeom>
          <a:noFill/>
        </p:spPr>
        <p:txBody>
          <a:bodyPr wrap="square" rtlCol="0">
            <a:spAutoFit/>
          </a:bodyPr>
          <a:lstStyle/>
          <a:p>
            <a:pPr algn="just"/>
            <a:r>
              <a:rPr lang="en-US"/>
              <a:t>Transfer performance (vertical axis) versus pre-training computation extraFLOPs (horizontal axis) of different architectures: ViT, ResNet (BiT) and Hybrid on average over 5 different datasets </a:t>
            </a:r>
            <a:r>
              <a:rPr lang="en-US" b="1"/>
              <a:t>(left figure)</a:t>
            </a:r>
            <a:r>
              <a:rPr lang="en-US"/>
              <a:t>, and ImageNet dataset </a:t>
            </a:r>
            <a:r>
              <a:rPr lang="en-US" b="1"/>
              <a:t>(right figure</a:t>
            </a:r>
            <a:r>
              <a:rPr lang="en-US"/>
              <a:t>).</a:t>
            </a:r>
          </a:p>
        </p:txBody>
      </p:sp>
      <p:sp>
        <p:nvSpPr>
          <p:cNvPr id="21" name="TextBox 20">
            <a:extLst>
              <a:ext uri="{FF2B5EF4-FFF2-40B4-BE49-F238E27FC236}">
                <a16:creationId xmlns:a16="http://schemas.microsoft.com/office/drawing/2014/main" id="{E84C3CC3-A6AF-4DA6-86BC-7BF94484360D}"/>
              </a:ext>
            </a:extLst>
          </p:cNvPr>
          <p:cNvSpPr txBox="1"/>
          <p:nvPr/>
        </p:nvSpPr>
        <p:spPr>
          <a:xfrm>
            <a:off x="10082389" y="1208530"/>
            <a:ext cx="569387" cy="369332"/>
          </a:xfrm>
          <a:prstGeom prst="rect">
            <a:avLst/>
          </a:prstGeom>
          <a:noFill/>
        </p:spPr>
        <p:txBody>
          <a:bodyPr wrap="none" rtlCol="0">
            <a:spAutoFit/>
          </a:bodyPr>
          <a:lstStyle/>
          <a:p>
            <a:r>
              <a:rPr lang="en-US"/>
              <a:t>(**)</a:t>
            </a:r>
          </a:p>
        </p:txBody>
      </p:sp>
      <p:pic>
        <p:nvPicPr>
          <p:cNvPr id="23" name="Picture 22">
            <a:extLst>
              <a:ext uri="{FF2B5EF4-FFF2-40B4-BE49-F238E27FC236}">
                <a16:creationId xmlns:a16="http://schemas.microsoft.com/office/drawing/2014/main" id="{79C0B650-E6A8-43AA-B8CE-5472EC96A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927" y="1222787"/>
            <a:ext cx="6976981" cy="2986214"/>
          </a:xfrm>
          <a:prstGeom prst="rect">
            <a:avLst/>
          </a:prstGeom>
        </p:spPr>
      </p:pic>
      <p:sp>
        <p:nvSpPr>
          <p:cNvPr id="28" name="TextBox 27">
            <a:extLst>
              <a:ext uri="{FF2B5EF4-FFF2-40B4-BE49-F238E27FC236}">
                <a16:creationId xmlns:a16="http://schemas.microsoft.com/office/drawing/2014/main" id="{10DAF415-082C-47C5-8769-7E944E936D46}"/>
              </a:ext>
            </a:extLst>
          </p:cNvPr>
          <p:cNvSpPr txBox="1"/>
          <p:nvPr/>
        </p:nvSpPr>
        <p:spPr>
          <a:xfrm>
            <a:off x="838200" y="4538568"/>
            <a:ext cx="10647445" cy="1554272"/>
          </a:xfrm>
          <a:prstGeom prst="rect">
            <a:avLst/>
          </a:prstGeom>
          <a:noFill/>
        </p:spPr>
        <p:txBody>
          <a:bodyPr wrap="square">
            <a:spAutoFit/>
          </a:bodyPr>
          <a:lstStyle/>
          <a:p>
            <a:pPr algn="just">
              <a:spcAft>
                <a:spcPts val="600"/>
              </a:spcAft>
            </a:pPr>
            <a:r>
              <a:rPr lang="en-US" b="1"/>
              <a:t>Left</a:t>
            </a:r>
            <a:r>
              <a:rPr lang="en-US"/>
              <a:t> figure shows how many images one core can handle per second, across input image sizes of various architecturee, ResNet: R50x1, R50x2, R152x4 and ViT: B/32, L/32, B/16, L/16, H/14. Where B, L, H represent Base, Large and Huge number of parameters respectively and /32, /16 represent to 32×32, 16×16 input patch size.</a:t>
            </a:r>
          </a:p>
          <a:p>
            <a:pPr algn="just">
              <a:spcAft>
                <a:spcPts val="600"/>
              </a:spcAft>
            </a:pPr>
            <a:r>
              <a:rPr lang="en-US" b="1"/>
              <a:t>Right</a:t>
            </a:r>
            <a:r>
              <a:rPr lang="en-US"/>
              <a:t> figure shows the largest batch-size of each model can fit into the same core across input sizes with the same computation core, the larger is better for scaling to the large dataset.</a:t>
            </a:r>
          </a:p>
        </p:txBody>
      </p:sp>
      <p:sp>
        <p:nvSpPr>
          <p:cNvPr id="17" name="TextBox 16">
            <a:extLst>
              <a:ext uri="{FF2B5EF4-FFF2-40B4-BE49-F238E27FC236}">
                <a16:creationId xmlns:a16="http://schemas.microsoft.com/office/drawing/2014/main" id="{43E9AA00-9C36-493D-8B2B-C86B93EC95FD}"/>
              </a:ext>
            </a:extLst>
          </p:cNvPr>
          <p:cNvSpPr txBox="1"/>
          <p:nvPr/>
        </p:nvSpPr>
        <p:spPr>
          <a:xfrm>
            <a:off x="2722971" y="4943989"/>
            <a:ext cx="7581723" cy="707886"/>
          </a:xfrm>
          <a:prstGeom prst="rect">
            <a:avLst/>
          </a:prstGeom>
          <a:noFill/>
        </p:spPr>
        <p:txBody>
          <a:bodyPr wrap="square">
            <a:spAutoFit/>
          </a:bodyPr>
          <a:lstStyle/>
          <a:p>
            <a:pPr algn="just"/>
            <a:r>
              <a:rPr lang="en-US" sz="2000"/>
              <a:t>=&gt; Vision Transformers has less computational complexity than ResNet. But the complexity goes dramatically when the image size increases.</a:t>
            </a:r>
          </a:p>
        </p:txBody>
      </p:sp>
    </p:spTree>
    <p:extLst>
      <p:ext uri="{BB962C8B-B14F-4D97-AF65-F5344CB8AC3E}">
        <p14:creationId xmlns:p14="http://schemas.microsoft.com/office/powerpoint/2010/main" val="60038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4" grpId="0"/>
      <p:bldP spid="16" grpId="0"/>
      <p:bldP spid="20" grpId="0"/>
      <p:bldP spid="20" grpId="1"/>
      <p:bldP spid="21" grpId="0"/>
      <p:bldP spid="28" grpId="0"/>
      <p:bldP spid="2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8</a:t>
            </a:fld>
            <a:endParaRPr lang="en-US"/>
          </a:p>
        </p:txBody>
      </p:sp>
      <p:sp>
        <p:nvSpPr>
          <p:cNvPr id="3" name="TextBox 2">
            <a:extLst>
              <a:ext uri="{FF2B5EF4-FFF2-40B4-BE49-F238E27FC236}">
                <a16:creationId xmlns:a16="http://schemas.microsoft.com/office/drawing/2014/main" id="{F4D20FAF-482C-48F1-829B-4B0723A47387}"/>
              </a:ext>
            </a:extLst>
          </p:cNvPr>
          <p:cNvSpPr txBox="1"/>
          <p:nvPr/>
        </p:nvSpPr>
        <p:spPr>
          <a:xfrm>
            <a:off x="4643418" y="291432"/>
            <a:ext cx="2887329" cy="584775"/>
          </a:xfrm>
          <a:prstGeom prst="rect">
            <a:avLst/>
          </a:prstGeom>
          <a:noFill/>
        </p:spPr>
        <p:txBody>
          <a:bodyPr wrap="none" rtlCol="0">
            <a:spAutoFit/>
          </a:bodyPr>
          <a:lstStyle/>
          <a:p>
            <a:pPr algn="ctr"/>
            <a:r>
              <a:rPr lang="en-US" sz="3200"/>
              <a:t>Data demanding</a:t>
            </a:r>
            <a:endParaRPr lang="en-US" sz="32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9141CA4-BF86-4935-8187-A492024E5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695" y="1442182"/>
            <a:ext cx="8260773" cy="2684116"/>
          </a:xfrm>
          <a:prstGeom prst="rect">
            <a:avLst/>
          </a:prstGeom>
        </p:spPr>
      </p:pic>
      <p:sp>
        <p:nvSpPr>
          <p:cNvPr id="5" name="TextBox 4">
            <a:extLst>
              <a:ext uri="{FF2B5EF4-FFF2-40B4-BE49-F238E27FC236}">
                <a16:creationId xmlns:a16="http://schemas.microsoft.com/office/drawing/2014/main" id="{A6DC6EF8-0DF2-40E6-9DD1-8F14989FAF5D}"/>
              </a:ext>
            </a:extLst>
          </p:cNvPr>
          <p:cNvSpPr txBox="1"/>
          <p:nvPr/>
        </p:nvSpPr>
        <p:spPr>
          <a:xfrm>
            <a:off x="1040423" y="4464188"/>
            <a:ext cx="10111154" cy="1554272"/>
          </a:xfrm>
          <a:prstGeom prst="rect">
            <a:avLst/>
          </a:prstGeom>
          <a:noFill/>
        </p:spPr>
        <p:txBody>
          <a:bodyPr wrap="square">
            <a:spAutoFit/>
          </a:bodyPr>
          <a:lstStyle/>
          <a:p>
            <a:pPr algn="just">
              <a:spcAft>
                <a:spcPts val="600"/>
              </a:spcAft>
            </a:pPr>
            <a:r>
              <a:rPr lang="en-US" b="1"/>
              <a:t>Left</a:t>
            </a:r>
            <a:r>
              <a:rPr lang="en-US"/>
              <a:t> figure is the transfer results of pre-training different ViT and BiT models on (ImageNet, ImageNet-21K and JFT-300M) dataset. </a:t>
            </a:r>
          </a:p>
          <a:p>
            <a:pPr algn="just"/>
            <a:r>
              <a:rPr lang="en-US" b="1"/>
              <a:t>Right</a:t>
            </a:r>
            <a:r>
              <a:rPr lang="en-US"/>
              <a:t> figure is the few-shot evaluation results of these models versus different training sizes in the JFT dataset. ResNets perform better with smaller pre-training datasets but plateau sooner than ViTs, which perform better with larger pre-training. ViT-b is ViT-B with all hidden dimensions halved. </a:t>
            </a:r>
          </a:p>
        </p:txBody>
      </p:sp>
      <p:sp>
        <p:nvSpPr>
          <p:cNvPr id="6" name="TextBox 5">
            <a:extLst>
              <a:ext uri="{FF2B5EF4-FFF2-40B4-BE49-F238E27FC236}">
                <a16:creationId xmlns:a16="http://schemas.microsoft.com/office/drawing/2014/main" id="{164F981B-A9BD-49DA-919C-093F18CA259D}"/>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a:t>
            </a:r>
            <a:r>
              <a:rPr lang="en-US" sz="1600"/>
              <a:t>Dosovitskiy et al. (2020)	</a:t>
            </a:r>
            <a:endParaRPr lang="en-US" sz="16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85AAD8B-89D0-46D3-AB20-B7564C107004}"/>
              </a:ext>
            </a:extLst>
          </p:cNvPr>
          <p:cNvSpPr txBox="1"/>
          <p:nvPr/>
        </p:nvSpPr>
        <p:spPr>
          <a:xfrm>
            <a:off x="10497136" y="1308175"/>
            <a:ext cx="453970" cy="369332"/>
          </a:xfrm>
          <a:prstGeom prst="rect">
            <a:avLst/>
          </a:prstGeom>
          <a:noFill/>
        </p:spPr>
        <p:txBody>
          <a:bodyPr wrap="none" rtlCol="0">
            <a:spAutoFit/>
          </a:bodyPr>
          <a:lstStyle/>
          <a:p>
            <a:r>
              <a:rPr lang="en-US"/>
              <a:t>(*)</a:t>
            </a:r>
          </a:p>
        </p:txBody>
      </p:sp>
      <p:sp>
        <p:nvSpPr>
          <p:cNvPr id="13" name="TextBox 12">
            <a:extLst>
              <a:ext uri="{FF2B5EF4-FFF2-40B4-BE49-F238E27FC236}">
                <a16:creationId xmlns:a16="http://schemas.microsoft.com/office/drawing/2014/main" id="{58174F25-F95D-4191-A70D-0CCC92C1C88E}"/>
              </a:ext>
            </a:extLst>
          </p:cNvPr>
          <p:cNvSpPr txBox="1"/>
          <p:nvPr/>
        </p:nvSpPr>
        <p:spPr>
          <a:xfrm>
            <a:off x="1501531" y="4591100"/>
            <a:ext cx="9171100" cy="400110"/>
          </a:xfrm>
          <a:prstGeom prst="rect">
            <a:avLst/>
          </a:prstGeom>
          <a:noFill/>
        </p:spPr>
        <p:txBody>
          <a:bodyPr wrap="none" rtlCol="0">
            <a:spAutoFit/>
          </a:bodyPr>
          <a:lstStyle/>
          <a:p>
            <a:r>
              <a:rPr lang="en-US" sz="2000"/>
              <a:t>=&gt; Vision Transformers requires more data to achieve higher performance than ResNet.</a:t>
            </a:r>
          </a:p>
        </p:txBody>
      </p:sp>
    </p:spTree>
    <p:extLst>
      <p:ext uri="{BB962C8B-B14F-4D97-AF65-F5344CB8AC3E}">
        <p14:creationId xmlns:p14="http://schemas.microsoft.com/office/powerpoint/2010/main" val="212455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58FA9-D813-404E-8A56-36B2978DED28}"/>
              </a:ext>
            </a:extLst>
          </p:cNvPr>
          <p:cNvSpPr>
            <a:spLocks noGrp="1"/>
          </p:cNvSpPr>
          <p:nvPr>
            <p:ph type="sldNum" sz="quarter" idx="12"/>
          </p:nvPr>
        </p:nvSpPr>
        <p:spPr/>
        <p:txBody>
          <a:bodyPr/>
          <a:lstStyle/>
          <a:p>
            <a:fld id="{5BD996C4-0347-4117-BB9F-5CBDBDF7C387}" type="slidenum">
              <a:rPr lang="en-US" smtClean="0"/>
              <a:t>9</a:t>
            </a:fld>
            <a:endParaRPr lang="en-US"/>
          </a:p>
        </p:txBody>
      </p:sp>
      <p:pic>
        <p:nvPicPr>
          <p:cNvPr id="3" name="Picture 2">
            <a:extLst>
              <a:ext uri="{FF2B5EF4-FFF2-40B4-BE49-F238E27FC236}">
                <a16:creationId xmlns:a16="http://schemas.microsoft.com/office/drawing/2014/main" id="{91112CE3-36C6-49F2-9BFE-4BEF0BD18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346" y="1449564"/>
            <a:ext cx="9341299" cy="35260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D5D0B4-8EA6-4E0F-B9D8-3A956C8687D6}"/>
              </a:ext>
            </a:extLst>
          </p:cNvPr>
          <p:cNvSpPr txBox="1"/>
          <p:nvPr/>
        </p:nvSpPr>
        <p:spPr>
          <a:xfrm>
            <a:off x="1040416" y="5178480"/>
            <a:ext cx="10111155" cy="646331"/>
          </a:xfrm>
          <a:prstGeom prst="rect">
            <a:avLst/>
          </a:prstGeom>
          <a:noFill/>
        </p:spPr>
        <p:txBody>
          <a:bodyPr wrap="square">
            <a:spAutoFit/>
          </a:bodyPr>
          <a:lstStyle/>
          <a:p>
            <a:pPr algn="just"/>
            <a:r>
              <a:rPr lang="en-US"/>
              <a:t>Mean of the Self-Attention distances of pixels by head through layers of ViT which are fine-tuned with ImageNet from large-scale pre-trained JFT-300M (</a:t>
            </a:r>
            <a:r>
              <a:rPr lang="en-US" b="1"/>
              <a:t>left</a:t>
            </a:r>
            <a:r>
              <a:rPr lang="en-US"/>
              <a:t>) and training-only on ImageNet (</a:t>
            </a:r>
            <a:r>
              <a:rPr lang="en-US" b="1"/>
              <a:t>right</a:t>
            </a:r>
            <a:r>
              <a:rPr lang="en-US"/>
              <a:t>).</a:t>
            </a:r>
          </a:p>
        </p:txBody>
      </p:sp>
      <p:sp>
        <p:nvSpPr>
          <p:cNvPr id="6" name="TextBox 5">
            <a:extLst>
              <a:ext uri="{FF2B5EF4-FFF2-40B4-BE49-F238E27FC236}">
                <a16:creationId xmlns:a16="http://schemas.microsoft.com/office/drawing/2014/main" id="{70986314-9AC0-4BFF-AECF-0A6D4F9F354B}"/>
              </a:ext>
            </a:extLst>
          </p:cNvPr>
          <p:cNvSpPr txBox="1"/>
          <p:nvPr/>
        </p:nvSpPr>
        <p:spPr>
          <a:xfrm>
            <a:off x="2008697" y="291432"/>
            <a:ext cx="8156784" cy="584775"/>
          </a:xfrm>
          <a:prstGeom prst="rect">
            <a:avLst/>
          </a:prstGeom>
          <a:noFill/>
        </p:spPr>
        <p:txBody>
          <a:bodyPr wrap="none" rtlCol="0">
            <a:spAutoFit/>
          </a:bodyPr>
          <a:lstStyle/>
          <a:p>
            <a:pPr algn="ctr"/>
            <a:r>
              <a:rPr lang="en-US" sz="3200">
                <a:latin typeface="Times New Roman" panose="02020603050405020304" pitchFamily="18" charset="0"/>
                <a:cs typeface="Times New Roman" panose="02020603050405020304" pitchFamily="18" charset="0"/>
              </a:rPr>
              <a:t>Effect of data amount to ViT’s learning behavior</a:t>
            </a:r>
          </a:p>
        </p:txBody>
      </p:sp>
      <p:pic>
        <p:nvPicPr>
          <p:cNvPr id="7" name="Picture 6">
            <a:extLst>
              <a:ext uri="{FF2B5EF4-FFF2-40B4-BE49-F238E27FC236}">
                <a16:creationId xmlns:a16="http://schemas.microsoft.com/office/drawing/2014/main" id="{A1A4ABCB-1539-4BB8-B0A8-F23195DEE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75" y="1515160"/>
            <a:ext cx="8613842" cy="3199677"/>
          </a:xfrm>
          <a:prstGeom prst="rect">
            <a:avLst/>
          </a:prstGeom>
        </p:spPr>
      </p:pic>
      <p:sp>
        <p:nvSpPr>
          <p:cNvPr id="8" name="TextBox 7">
            <a:extLst>
              <a:ext uri="{FF2B5EF4-FFF2-40B4-BE49-F238E27FC236}">
                <a16:creationId xmlns:a16="http://schemas.microsoft.com/office/drawing/2014/main" id="{AFDCC749-40FB-4BDB-A195-0C0736DEED5C}"/>
              </a:ext>
            </a:extLst>
          </p:cNvPr>
          <p:cNvSpPr txBox="1"/>
          <p:nvPr/>
        </p:nvSpPr>
        <p:spPr>
          <a:xfrm>
            <a:off x="67094" y="6483262"/>
            <a:ext cx="8803638" cy="338554"/>
          </a:xfrm>
          <a:prstGeom prst="rect">
            <a:avLst/>
          </a:prstGeom>
          <a:noFill/>
        </p:spPr>
        <p:txBody>
          <a:bodyPr wrap="square">
            <a:spAutoFit/>
          </a:bodyPr>
          <a:lstStyle/>
          <a:p>
            <a:r>
              <a:rPr lang="en-US" sz="1600">
                <a:latin typeface="Times New Roman" panose="02020603050405020304" pitchFamily="18" charset="0"/>
                <a:cs typeface="Times New Roman" panose="02020603050405020304" pitchFamily="18" charset="0"/>
              </a:rPr>
              <a:t>(*) </a:t>
            </a:r>
            <a:r>
              <a:rPr lang="en-US" sz="1600">
                <a:hlinkClick r:id="rId4"/>
              </a:rPr>
              <a:t>aisummer.com</a:t>
            </a:r>
            <a:r>
              <a:rPr lang="en-US" sz="1600"/>
              <a:t>	     (**) Raghu et al. (2021)</a:t>
            </a:r>
            <a:endParaRPr lang="en-US" sz="160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1B34F5B-8BD8-4E86-9E5A-10576B41ABB2}"/>
              </a:ext>
            </a:extLst>
          </p:cNvPr>
          <p:cNvSpPr txBox="1"/>
          <p:nvPr/>
        </p:nvSpPr>
        <p:spPr>
          <a:xfrm>
            <a:off x="1425347" y="5189044"/>
            <a:ext cx="3534280" cy="1200329"/>
          </a:xfrm>
          <a:prstGeom prst="rect">
            <a:avLst/>
          </a:prstGeom>
          <a:noFill/>
        </p:spPr>
        <p:txBody>
          <a:bodyPr wrap="square">
            <a:spAutoFit/>
          </a:bodyPr>
          <a:lstStyle/>
          <a:p>
            <a:pPr algn="just"/>
            <a:r>
              <a:rPr lang="en-US" b="1"/>
              <a:t>(left)</a:t>
            </a:r>
            <a:r>
              <a:rPr lang="en-US"/>
              <a:t> </a:t>
            </a:r>
            <a:r>
              <a:rPr lang="en-US" b="1"/>
              <a:t>Mean of the Self-Attention distances </a:t>
            </a:r>
            <a:r>
              <a:rPr lang="en-US"/>
              <a:t>of the ViT trained with sufficient data through Transformer blocks.</a:t>
            </a:r>
          </a:p>
        </p:txBody>
      </p:sp>
      <p:sp>
        <p:nvSpPr>
          <p:cNvPr id="11" name="TextBox 10">
            <a:extLst>
              <a:ext uri="{FF2B5EF4-FFF2-40B4-BE49-F238E27FC236}">
                <a16:creationId xmlns:a16="http://schemas.microsoft.com/office/drawing/2014/main" id="{106BEC6E-4CC7-4E69-8A2A-7CD5F332AAD1}"/>
              </a:ext>
            </a:extLst>
          </p:cNvPr>
          <p:cNvSpPr txBox="1"/>
          <p:nvPr/>
        </p:nvSpPr>
        <p:spPr>
          <a:xfrm>
            <a:off x="6095994" y="5189044"/>
            <a:ext cx="4581775" cy="646331"/>
          </a:xfrm>
          <a:prstGeom prst="rect">
            <a:avLst/>
          </a:prstGeom>
          <a:noFill/>
        </p:spPr>
        <p:txBody>
          <a:bodyPr wrap="square">
            <a:spAutoFit/>
          </a:bodyPr>
          <a:lstStyle/>
          <a:p>
            <a:r>
              <a:rPr lang="en-US" b="1"/>
              <a:t>(right)</a:t>
            </a:r>
            <a:r>
              <a:rPr lang="en-US"/>
              <a:t> The increase of </a:t>
            </a:r>
            <a:r>
              <a:rPr lang="en-US" b="1"/>
              <a:t>receptive field </a:t>
            </a:r>
            <a:r>
              <a:rPr lang="en-US"/>
              <a:t>through </a:t>
            </a:r>
            <a:br>
              <a:rPr lang="en-US"/>
            </a:br>
            <a:r>
              <a:rPr lang="en-US"/>
              <a:t>convolutional layers. </a:t>
            </a:r>
          </a:p>
        </p:txBody>
      </p:sp>
      <p:sp>
        <p:nvSpPr>
          <p:cNvPr id="13" name="TextBox 12">
            <a:extLst>
              <a:ext uri="{FF2B5EF4-FFF2-40B4-BE49-F238E27FC236}">
                <a16:creationId xmlns:a16="http://schemas.microsoft.com/office/drawing/2014/main" id="{268FAF62-9714-415C-890A-7D83202B509A}"/>
              </a:ext>
            </a:extLst>
          </p:cNvPr>
          <p:cNvSpPr txBox="1"/>
          <p:nvPr/>
        </p:nvSpPr>
        <p:spPr>
          <a:xfrm>
            <a:off x="1515857" y="5084591"/>
            <a:ext cx="9160272" cy="707886"/>
          </a:xfrm>
          <a:prstGeom prst="rect">
            <a:avLst/>
          </a:prstGeom>
          <a:noFill/>
        </p:spPr>
        <p:txBody>
          <a:bodyPr wrap="square">
            <a:spAutoFit/>
          </a:bodyPr>
          <a:lstStyle/>
          <a:p>
            <a:pPr algn="ctr"/>
            <a:r>
              <a:rPr lang="en-US" sz="2000"/>
              <a:t>=&gt; If trained with insufficient data, ViT does not achieve the local learning behavior</a:t>
            </a:r>
            <a:br>
              <a:rPr lang="en-US" sz="2000"/>
            </a:br>
            <a:r>
              <a:rPr lang="en-US" sz="2000"/>
              <a:t> like CNN. Therefore getting a worse performance.</a:t>
            </a:r>
          </a:p>
        </p:txBody>
      </p:sp>
      <p:sp>
        <p:nvSpPr>
          <p:cNvPr id="14" name="TextBox 13">
            <a:extLst>
              <a:ext uri="{FF2B5EF4-FFF2-40B4-BE49-F238E27FC236}">
                <a16:creationId xmlns:a16="http://schemas.microsoft.com/office/drawing/2014/main" id="{9A2EFA87-0F00-4BF8-985A-556EBF519ED1}"/>
              </a:ext>
            </a:extLst>
          </p:cNvPr>
          <p:cNvSpPr txBox="1"/>
          <p:nvPr/>
        </p:nvSpPr>
        <p:spPr>
          <a:xfrm>
            <a:off x="10586720" y="1449564"/>
            <a:ext cx="453970" cy="369332"/>
          </a:xfrm>
          <a:prstGeom prst="rect">
            <a:avLst/>
          </a:prstGeom>
          <a:noFill/>
        </p:spPr>
        <p:txBody>
          <a:bodyPr wrap="none" rtlCol="0">
            <a:spAutoFit/>
          </a:bodyPr>
          <a:lstStyle/>
          <a:p>
            <a:r>
              <a:rPr lang="en-US"/>
              <a:t>(*)</a:t>
            </a:r>
          </a:p>
        </p:txBody>
      </p:sp>
      <p:sp>
        <p:nvSpPr>
          <p:cNvPr id="15" name="TextBox 14">
            <a:extLst>
              <a:ext uri="{FF2B5EF4-FFF2-40B4-BE49-F238E27FC236}">
                <a16:creationId xmlns:a16="http://schemas.microsoft.com/office/drawing/2014/main" id="{8AEFEC84-9687-4F23-A7C9-1425018DDE25}"/>
              </a:ext>
            </a:extLst>
          </p:cNvPr>
          <p:cNvSpPr txBox="1"/>
          <p:nvPr/>
        </p:nvSpPr>
        <p:spPr>
          <a:xfrm>
            <a:off x="10529011" y="1449564"/>
            <a:ext cx="569387" cy="369332"/>
          </a:xfrm>
          <a:prstGeom prst="rect">
            <a:avLst/>
          </a:prstGeom>
          <a:noFill/>
        </p:spPr>
        <p:txBody>
          <a:bodyPr wrap="none" rtlCol="0">
            <a:spAutoFit/>
          </a:bodyPr>
          <a:lstStyle/>
          <a:p>
            <a:r>
              <a:rPr lang="en-US"/>
              <a:t>(**)</a:t>
            </a:r>
          </a:p>
        </p:txBody>
      </p:sp>
    </p:spTree>
    <p:extLst>
      <p:ext uri="{BB962C8B-B14F-4D97-AF65-F5344CB8AC3E}">
        <p14:creationId xmlns:p14="http://schemas.microsoft.com/office/powerpoint/2010/main" val="314178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p:bldP spid="11" grpId="0"/>
      <p:bldP spid="13" grpId="0"/>
      <p:bldP spid="14"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5054</TotalTime>
  <Words>3436</Words>
  <Application>Microsoft Office PowerPoint</Application>
  <PresentationFormat>Widescreen</PresentationFormat>
  <Paragraphs>247</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Symbol</vt:lpstr>
      <vt:lpstr>Times New Roman</vt:lpstr>
      <vt:lpstr>Times New Roman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Việt Hoàng</dc:creator>
  <cp:lastModifiedBy>Trần Việt Hoàng</cp:lastModifiedBy>
  <cp:revision>52</cp:revision>
  <dcterms:created xsi:type="dcterms:W3CDTF">2021-11-08T06:25:26Z</dcterms:created>
  <dcterms:modified xsi:type="dcterms:W3CDTF">2021-12-30T08:40:01Z</dcterms:modified>
</cp:coreProperties>
</file>